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6" r:id="rId4"/>
    <p:sldId id="267" r:id="rId5"/>
    <p:sldId id="268" r:id="rId6"/>
    <p:sldId id="269" r:id="rId7"/>
    <p:sldId id="257" r:id="rId8"/>
    <p:sldId id="258" r:id="rId9"/>
    <p:sldId id="259" r:id="rId10"/>
    <p:sldId id="270" r:id="rId11"/>
    <p:sldId id="260" r:id="rId12"/>
    <p:sldId id="262" r:id="rId13"/>
    <p:sldId id="263" r:id="rId14"/>
    <p:sldId id="271" r:id="rId15"/>
    <p:sldId id="272" r:id="rId16"/>
    <p:sldId id="273" r:id="rId17"/>
    <p:sldId id="274" r:id="rId18"/>
    <p:sldId id="276" r:id="rId19"/>
    <p:sldId id="277" r:id="rId20"/>
    <p:sldId id="289" r:id="rId21"/>
    <p:sldId id="278" r:id="rId22"/>
    <p:sldId id="279" r:id="rId23"/>
    <p:sldId id="280" r:id="rId24"/>
    <p:sldId id="281" r:id="rId25"/>
    <p:sldId id="282" r:id="rId26"/>
    <p:sldId id="283" r:id="rId27"/>
    <p:sldId id="284" r:id="rId28"/>
    <p:sldId id="285" r:id="rId29"/>
    <p:sldId id="286" r:id="rId30"/>
    <p:sldId id="287" r:id="rId31"/>
    <p:sldId id="290" r:id="rId32"/>
    <p:sldId id="288" r:id="rId3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2" autoAdjust="0"/>
    <p:restoredTop sz="94662" autoAdjust="0"/>
  </p:normalViewPr>
  <p:slideViewPr>
    <p:cSldViewPr>
      <p:cViewPr varScale="1">
        <p:scale>
          <a:sx n="70" d="100"/>
          <a:sy n="70" d="100"/>
        </p:scale>
        <p:origin x="-510" y="-66"/>
      </p:cViewPr>
      <p:guideLst>
        <p:guide orient="horz" pos="2160"/>
        <p:guide pos="2880"/>
      </p:guideLst>
    </p:cSldViewPr>
  </p:slideViewPr>
  <p:outlineViewPr>
    <p:cViewPr>
      <p:scale>
        <a:sx n="33" d="100"/>
        <a:sy n="33" d="100"/>
      </p:scale>
      <p:origin x="0" y="4102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89BAD89-00F1-4AFE-9CC7-205C994238EB}" type="datetimeFigureOut">
              <a:rPr lang="tr-TR" smtClean="0"/>
              <a:t>7.11.2025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4C18F3-CC63-40FC-8A7A-3B70C7F2B0F8}" type="slidenum">
              <a:rPr lang="tr-TR" smtClean="0"/>
              <a:t>‹#›</a:t>
            </a:fld>
            <a:endParaRPr lang="tr-TR"/>
          </a:p>
        </p:txBody>
      </p:sp>
    </p:spTree>
    <p:extLst>
      <p:ext uri="{BB962C8B-B14F-4D97-AF65-F5344CB8AC3E}">
        <p14:creationId xmlns:p14="http://schemas.microsoft.com/office/powerpoint/2010/main" val="2283095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89BAD89-00F1-4AFE-9CC7-205C994238EB}" type="datetimeFigureOut">
              <a:rPr lang="tr-TR" smtClean="0"/>
              <a:t>7.11.2025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4C18F3-CC63-40FC-8A7A-3B70C7F2B0F8}" type="slidenum">
              <a:rPr lang="tr-TR" smtClean="0"/>
              <a:t>‹#›</a:t>
            </a:fld>
            <a:endParaRPr lang="tr-TR"/>
          </a:p>
        </p:txBody>
      </p:sp>
    </p:spTree>
    <p:extLst>
      <p:ext uri="{BB962C8B-B14F-4D97-AF65-F5344CB8AC3E}">
        <p14:creationId xmlns:p14="http://schemas.microsoft.com/office/powerpoint/2010/main" val="2653026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89BAD89-00F1-4AFE-9CC7-205C994238EB}" type="datetimeFigureOut">
              <a:rPr lang="tr-TR" smtClean="0"/>
              <a:t>7.11.2025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4C18F3-CC63-40FC-8A7A-3B70C7F2B0F8}" type="slidenum">
              <a:rPr lang="tr-TR" smtClean="0"/>
              <a:t>‹#›</a:t>
            </a:fld>
            <a:endParaRPr lang="tr-TR"/>
          </a:p>
        </p:txBody>
      </p:sp>
    </p:spTree>
    <p:extLst>
      <p:ext uri="{BB962C8B-B14F-4D97-AF65-F5344CB8AC3E}">
        <p14:creationId xmlns:p14="http://schemas.microsoft.com/office/powerpoint/2010/main" val="531025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89BAD89-00F1-4AFE-9CC7-205C994238EB}" type="datetimeFigureOut">
              <a:rPr lang="tr-TR" smtClean="0"/>
              <a:t>7.11.2025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4C18F3-CC63-40FC-8A7A-3B70C7F2B0F8}" type="slidenum">
              <a:rPr lang="tr-TR" smtClean="0"/>
              <a:t>‹#›</a:t>
            </a:fld>
            <a:endParaRPr lang="tr-TR"/>
          </a:p>
        </p:txBody>
      </p:sp>
    </p:spTree>
    <p:extLst>
      <p:ext uri="{BB962C8B-B14F-4D97-AF65-F5344CB8AC3E}">
        <p14:creationId xmlns:p14="http://schemas.microsoft.com/office/powerpoint/2010/main" val="2649121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89BAD89-00F1-4AFE-9CC7-205C994238EB}" type="datetimeFigureOut">
              <a:rPr lang="tr-TR" smtClean="0"/>
              <a:t>7.11.2025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4C18F3-CC63-40FC-8A7A-3B70C7F2B0F8}" type="slidenum">
              <a:rPr lang="tr-TR" smtClean="0"/>
              <a:t>‹#›</a:t>
            </a:fld>
            <a:endParaRPr lang="tr-TR"/>
          </a:p>
        </p:txBody>
      </p:sp>
    </p:spTree>
    <p:extLst>
      <p:ext uri="{BB962C8B-B14F-4D97-AF65-F5344CB8AC3E}">
        <p14:creationId xmlns:p14="http://schemas.microsoft.com/office/powerpoint/2010/main" val="3588786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89BAD89-00F1-4AFE-9CC7-205C994238EB}" type="datetimeFigureOut">
              <a:rPr lang="tr-TR" smtClean="0"/>
              <a:t>7.11.2025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A4C18F3-CC63-40FC-8A7A-3B70C7F2B0F8}" type="slidenum">
              <a:rPr lang="tr-TR" smtClean="0"/>
              <a:t>‹#›</a:t>
            </a:fld>
            <a:endParaRPr lang="tr-TR"/>
          </a:p>
        </p:txBody>
      </p:sp>
    </p:spTree>
    <p:extLst>
      <p:ext uri="{BB962C8B-B14F-4D97-AF65-F5344CB8AC3E}">
        <p14:creationId xmlns:p14="http://schemas.microsoft.com/office/powerpoint/2010/main" val="2383050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89BAD89-00F1-4AFE-9CC7-205C994238EB}" type="datetimeFigureOut">
              <a:rPr lang="tr-TR" smtClean="0"/>
              <a:t>7.11.2025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A4C18F3-CC63-40FC-8A7A-3B70C7F2B0F8}" type="slidenum">
              <a:rPr lang="tr-TR" smtClean="0"/>
              <a:t>‹#›</a:t>
            </a:fld>
            <a:endParaRPr lang="tr-TR"/>
          </a:p>
        </p:txBody>
      </p:sp>
    </p:spTree>
    <p:extLst>
      <p:ext uri="{BB962C8B-B14F-4D97-AF65-F5344CB8AC3E}">
        <p14:creationId xmlns:p14="http://schemas.microsoft.com/office/powerpoint/2010/main" val="1626328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89BAD89-00F1-4AFE-9CC7-205C994238EB}" type="datetimeFigureOut">
              <a:rPr lang="tr-TR" smtClean="0"/>
              <a:t>7.11.2025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A4C18F3-CC63-40FC-8A7A-3B70C7F2B0F8}" type="slidenum">
              <a:rPr lang="tr-TR" smtClean="0"/>
              <a:t>‹#›</a:t>
            </a:fld>
            <a:endParaRPr lang="tr-TR"/>
          </a:p>
        </p:txBody>
      </p:sp>
    </p:spTree>
    <p:extLst>
      <p:ext uri="{BB962C8B-B14F-4D97-AF65-F5344CB8AC3E}">
        <p14:creationId xmlns:p14="http://schemas.microsoft.com/office/powerpoint/2010/main" val="742238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89BAD89-00F1-4AFE-9CC7-205C994238EB}" type="datetimeFigureOut">
              <a:rPr lang="tr-TR" smtClean="0"/>
              <a:t>7.11.2025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A4C18F3-CC63-40FC-8A7A-3B70C7F2B0F8}" type="slidenum">
              <a:rPr lang="tr-TR" smtClean="0"/>
              <a:t>‹#›</a:t>
            </a:fld>
            <a:endParaRPr lang="tr-TR"/>
          </a:p>
        </p:txBody>
      </p:sp>
    </p:spTree>
    <p:extLst>
      <p:ext uri="{BB962C8B-B14F-4D97-AF65-F5344CB8AC3E}">
        <p14:creationId xmlns:p14="http://schemas.microsoft.com/office/powerpoint/2010/main" val="829487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89BAD89-00F1-4AFE-9CC7-205C994238EB}" type="datetimeFigureOut">
              <a:rPr lang="tr-TR" smtClean="0"/>
              <a:t>7.11.2025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A4C18F3-CC63-40FC-8A7A-3B70C7F2B0F8}" type="slidenum">
              <a:rPr lang="tr-TR" smtClean="0"/>
              <a:t>‹#›</a:t>
            </a:fld>
            <a:endParaRPr lang="tr-TR"/>
          </a:p>
        </p:txBody>
      </p:sp>
    </p:spTree>
    <p:extLst>
      <p:ext uri="{BB962C8B-B14F-4D97-AF65-F5344CB8AC3E}">
        <p14:creationId xmlns:p14="http://schemas.microsoft.com/office/powerpoint/2010/main" val="3452596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89BAD89-00F1-4AFE-9CC7-205C994238EB}" type="datetimeFigureOut">
              <a:rPr lang="tr-TR" smtClean="0"/>
              <a:t>7.11.2025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A4C18F3-CC63-40FC-8A7A-3B70C7F2B0F8}" type="slidenum">
              <a:rPr lang="tr-TR" smtClean="0"/>
              <a:t>‹#›</a:t>
            </a:fld>
            <a:endParaRPr lang="tr-TR"/>
          </a:p>
        </p:txBody>
      </p:sp>
    </p:spTree>
    <p:extLst>
      <p:ext uri="{BB962C8B-B14F-4D97-AF65-F5344CB8AC3E}">
        <p14:creationId xmlns:p14="http://schemas.microsoft.com/office/powerpoint/2010/main" val="239996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9BAD89-00F1-4AFE-9CC7-205C994238EB}" type="datetimeFigureOut">
              <a:rPr lang="tr-TR" smtClean="0"/>
              <a:t>7.11.2025</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4C18F3-CC63-40FC-8A7A-3B70C7F2B0F8}" type="slidenum">
              <a:rPr lang="tr-TR" smtClean="0"/>
              <a:t>‹#›</a:t>
            </a:fld>
            <a:endParaRPr lang="tr-TR"/>
          </a:p>
        </p:txBody>
      </p:sp>
    </p:spTree>
    <p:extLst>
      <p:ext uri="{BB962C8B-B14F-4D97-AF65-F5344CB8AC3E}">
        <p14:creationId xmlns:p14="http://schemas.microsoft.com/office/powerpoint/2010/main" val="467845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tr-TR" sz="7200" b="1" dirty="0" smtClean="0">
                <a:latin typeface="Times New Roman" pitchFamily="18" charset="0"/>
                <a:cs typeface="Times New Roman" pitchFamily="18" charset="0"/>
              </a:rPr>
              <a:t>YATAY GEÇİŞ</a:t>
            </a:r>
            <a:endParaRPr lang="tr-TR" sz="7200" b="1" dirty="0">
              <a:latin typeface="Times New Roman" pitchFamily="18" charset="0"/>
              <a:cs typeface="Times New Roman" pitchFamily="18" charset="0"/>
            </a:endParaRPr>
          </a:p>
        </p:txBody>
      </p:sp>
      <p:sp>
        <p:nvSpPr>
          <p:cNvPr id="3" name="Alt Başlık 2"/>
          <p:cNvSpPr>
            <a:spLocks noGrp="1"/>
          </p:cNvSpPr>
          <p:nvPr>
            <p:ph type="subTitle" idx="1"/>
          </p:nvPr>
        </p:nvSpPr>
        <p:spPr/>
        <p:style>
          <a:lnRef idx="1">
            <a:schemeClr val="accent4"/>
          </a:lnRef>
          <a:fillRef idx="2">
            <a:schemeClr val="accent4"/>
          </a:fillRef>
          <a:effectRef idx="1">
            <a:schemeClr val="accent4"/>
          </a:effectRef>
          <a:fontRef idx="minor">
            <a:schemeClr val="dk1"/>
          </a:fontRef>
        </p:style>
        <p:txBody>
          <a:bodyPr/>
          <a:lstStyle/>
          <a:p>
            <a:endParaRPr lang="tr-TR" dirty="0" smtClean="0"/>
          </a:p>
          <a:p>
            <a:r>
              <a:rPr lang="tr-TR" sz="4800" b="1" dirty="0" smtClean="0">
                <a:solidFill>
                  <a:schemeClr val="tx1"/>
                </a:solidFill>
                <a:latin typeface="Times New Roman" pitchFamily="18" charset="0"/>
                <a:cs typeface="Times New Roman" pitchFamily="18" charset="0"/>
              </a:rPr>
              <a:t>KASIM 2025</a:t>
            </a:r>
          </a:p>
          <a:p>
            <a:endParaRPr lang="tr-TR" sz="4800" b="1" dirty="0">
              <a:solidFill>
                <a:schemeClr val="tx1"/>
              </a:solidFill>
              <a:latin typeface="Times New Roman" pitchFamily="18" charset="0"/>
              <a:cs typeface="Times New Roman" pitchFamily="18" charset="0"/>
            </a:endParaRPr>
          </a:p>
          <a:p>
            <a:endParaRPr lang="tr-TR" sz="4800" b="1" dirty="0" smtClean="0">
              <a:solidFill>
                <a:schemeClr val="tx1"/>
              </a:solidFill>
              <a:latin typeface="Times New Roman" pitchFamily="18" charset="0"/>
              <a:cs typeface="Times New Roman" pitchFamily="18" charset="0"/>
            </a:endParaRPr>
          </a:p>
          <a:p>
            <a:endParaRPr lang="tr-TR" sz="4800" b="1" dirty="0">
              <a:solidFill>
                <a:schemeClr val="tx1"/>
              </a:solidFill>
              <a:latin typeface="Times New Roman" pitchFamily="18" charset="0"/>
              <a:cs typeface="Times New Roman" pitchFamily="18" charset="0"/>
            </a:endParaRPr>
          </a:p>
          <a:p>
            <a:endParaRPr lang="tr-TR" sz="4800" b="1" dirty="0">
              <a:solidFill>
                <a:schemeClr val="tx1"/>
              </a:solidFill>
              <a:latin typeface="Times New Roman" pitchFamily="18" charset="0"/>
              <a:cs typeface="Times New Roman" pitchFamily="18" charset="0"/>
            </a:endParaRPr>
          </a:p>
        </p:txBody>
      </p:sp>
      <p:sp>
        <p:nvSpPr>
          <p:cNvPr id="4" name="5-Nokta Yıldız 3"/>
          <p:cNvSpPr/>
          <p:nvPr/>
        </p:nvSpPr>
        <p:spPr>
          <a:xfrm>
            <a:off x="6659642" y="4293096"/>
            <a:ext cx="914400" cy="914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5-Nokta Yıldız 4"/>
          <p:cNvSpPr/>
          <p:nvPr/>
        </p:nvSpPr>
        <p:spPr>
          <a:xfrm>
            <a:off x="749539" y="2348880"/>
            <a:ext cx="914400" cy="914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0096947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2"/>
          </a:lnRef>
          <a:fillRef idx="2">
            <a:schemeClr val="accent2"/>
          </a:fillRef>
          <a:effectRef idx="1">
            <a:schemeClr val="accent2"/>
          </a:effectRef>
          <a:fontRef idx="minor">
            <a:schemeClr val="dk1"/>
          </a:fontRef>
        </p:style>
        <p:txBody>
          <a:bodyPr>
            <a:normAutofit lnSpcReduction="10000"/>
          </a:bodyPr>
          <a:lstStyle/>
          <a:p>
            <a:pPr marL="0" indent="0" algn="just">
              <a:buNone/>
            </a:pPr>
            <a:r>
              <a:rPr lang="tr-TR" sz="2800" dirty="0" smtClean="0">
                <a:latin typeface="Times New Roman" pitchFamily="18" charset="0"/>
                <a:cs typeface="Times New Roman" pitchFamily="18" charset="0"/>
              </a:rPr>
              <a:t>*</a:t>
            </a:r>
            <a:r>
              <a:rPr lang="tr-TR" sz="2800" dirty="0">
                <a:latin typeface="Times New Roman" pitchFamily="18" charset="0"/>
                <a:cs typeface="Times New Roman" pitchFamily="18" charset="0"/>
              </a:rPr>
              <a:t>Kurum içi yatay geçiş kontenjanları, ilgili diploma programının son dört yıla ait taban puanları ile yurt içindeki diğer üniversitelerin diploma programlarının en düşük taban puanı, varsa kurum içi yatay geçiş için senato tarafından öngörülen ilave şartlarla birlikte, son başvurunun kabul edileceği günden en az 15 gün öncesinde kurumun internet sayfasında ilan edilir. ÖSYM sınavı ile yerleşen öğrencilerin kurum içi yatay geçiş işlemlerinde ÖSYM sınav sonuçları dikkate alınır, başkaca ulusal veya uluslararası diploma notu veya sınav sonuçları yerleştirmeye esas alınmaz</a:t>
            </a:r>
            <a:r>
              <a:rPr lang="tr-TR" sz="2800" dirty="0" smtClean="0">
                <a:latin typeface="Times New Roman" pitchFamily="18" charset="0"/>
                <a:cs typeface="Times New Roman" pitchFamily="18" charset="0"/>
              </a:rPr>
              <a:t>. </a:t>
            </a:r>
          </a:p>
          <a:p>
            <a:pPr marL="0" indent="0" algn="just">
              <a:buNone/>
            </a:pPr>
            <a:endParaRPr lang="tr-TR" sz="2800" dirty="0">
              <a:latin typeface="Times New Roman" pitchFamily="18" charset="0"/>
              <a:cs typeface="Times New Roman" pitchFamily="18" charset="0"/>
            </a:endParaRPr>
          </a:p>
          <a:p>
            <a:pPr marL="0" indent="0" algn="just">
              <a:buNone/>
            </a:pPr>
            <a:r>
              <a:rPr lang="tr-TR" sz="2800" dirty="0" smtClean="0">
                <a:latin typeface="Times New Roman" pitchFamily="18" charset="0"/>
                <a:cs typeface="Times New Roman" pitchFamily="18" charset="0"/>
              </a:rPr>
              <a:t>*</a:t>
            </a:r>
            <a:r>
              <a:rPr lang="tr-TR" sz="2800" dirty="0">
                <a:latin typeface="Times New Roman" pitchFamily="18" charset="0"/>
                <a:cs typeface="Times New Roman" pitchFamily="18" charset="0"/>
              </a:rPr>
              <a:t>Programların kurum içi kontenjanları aynı fakülte, yüksekokul, konservatuvar veya meslek yüksekokulu bünyesinde yer alan diploma programları ile diğer fakülte, yüksekokul, konservatuvar veya meslek yüksekokulu bünyesindeki diploma programları için ayrı ayrı belirlenebilir.</a:t>
            </a:r>
          </a:p>
        </p:txBody>
      </p:sp>
    </p:spTree>
    <p:extLst>
      <p:ext uri="{BB962C8B-B14F-4D97-AF65-F5344CB8AC3E}">
        <p14:creationId xmlns:p14="http://schemas.microsoft.com/office/powerpoint/2010/main" val="41173128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0" y="0"/>
            <a:ext cx="9144000" cy="6858000"/>
          </a:xfrm>
        </p:spPr>
        <p:style>
          <a:lnRef idx="1">
            <a:schemeClr val="accent2"/>
          </a:lnRef>
          <a:fillRef idx="2">
            <a:schemeClr val="accent2"/>
          </a:fillRef>
          <a:effectRef idx="1">
            <a:schemeClr val="accent2"/>
          </a:effectRef>
          <a:fontRef idx="minor">
            <a:schemeClr val="dk1"/>
          </a:fontRef>
        </p:style>
        <p:txBody>
          <a:bodyPr>
            <a:normAutofit/>
          </a:bodyPr>
          <a:lstStyle/>
          <a:p>
            <a:pPr marL="0" indent="0" algn="just">
              <a:buNone/>
            </a:pPr>
            <a:r>
              <a:rPr lang="tr-TR" sz="2400" b="1" dirty="0" smtClean="0">
                <a:solidFill>
                  <a:srgbClr val="FF0000"/>
                </a:solidFill>
                <a:latin typeface="Times New Roman" pitchFamily="18" charset="0"/>
                <a:cs typeface="Times New Roman" pitchFamily="18" charset="0"/>
              </a:rPr>
              <a:t>*</a:t>
            </a:r>
            <a:r>
              <a:rPr lang="tr-TR" sz="2400" b="1" dirty="0">
                <a:latin typeface="Times New Roman" pitchFamily="18" charset="0"/>
                <a:cs typeface="Times New Roman" pitchFamily="18" charset="0"/>
              </a:rPr>
              <a:t>Üniversite bünyesindeki aynı düzeyde </a:t>
            </a:r>
            <a:r>
              <a:rPr lang="tr-TR" sz="2400" b="1" dirty="0" smtClean="0">
                <a:latin typeface="Times New Roman" pitchFamily="18" charset="0"/>
                <a:cs typeface="Times New Roman" pitchFamily="18" charset="0"/>
              </a:rPr>
              <a:t>öğrenci </a:t>
            </a:r>
            <a:r>
              <a:rPr lang="tr-TR" sz="2400" b="1" dirty="0">
                <a:latin typeface="Times New Roman" pitchFamily="18" charset="0"/>
                <a:cs typeface="Times New Roman" pitchFamily="18" charset="0"/>
              </a:rPr>
              <a:t>kabul eden diploma programları arasında yatay geçiş başvurusu yapılabilmesi için, öğrencinin merkezi sınava girdiği yıl itibarıyla geçmek istediği diploma programı için geçerli olan puan türünde aldığı merkezi yerleştirme puanının, geçmek istediği diploma programına eşdeğer yurt içindeki diğer üniversitelerin diploma programlarının en düşük taban puanından az olmaması şartı aranır</a:t>
            </a:r>
            <a:r>
              <a:rPr lang="tr-TR" sz="2400" b="1" dirty="0" smtClean="0">
                <a:latin typeface="Times New Roman" pitchFamily="18" charset="0"/>
                <a:cs typeface="Times New Roman" pitchFamily="18" charset="0"/>
              </a:rPr>
              <a:t>.</a:t>
            </a:r>
          </a:p>
          <a:p>
            <a:pPr marL="0" indent="0" algn="just">
              <a:buNone/>
            </a:pPr>
            <a:endParaRPr lang="tr-TR" sz="2400" b="1" dirty="0">
              <a:solidFill>
                <a:srgbClr val="FF0000"/>
              </a:solidFill>
              <a:latin typeface="Times New Roman" pitchFamily="18" charset="0"/>
              <a:cs typeface="Times New Roman" pitchFamily="18" charset="0"/>
            </a:endParaRPr>
          </a:p>
          <a:p>
            <a:pPr marL="0" indent="0" algn="just">
              <a:buNone/>
            </a:pPr>
            <a:r>
              <a:rPr lang="tr-TR" sz="2400" b="1" dirty="0" smtClean="0">
                <a:solidFill>
                  <a:srgbClr val="FF0000"/>
                </a:solidFill>
                <a:latin typeface="Times New Roman" pitchFamily="18" charset="0"/>
                <a:cs typeface="Times New Roman" pitchFamily="18" charset="0"/>
              </a:rPr>
              <a:t>*</a:t>
            </a:r>
            <a:r>
              <a:rPr lang="tr-TR" sz="2400" b="1" dirty="0">
                <a:latin typeface="Times New Roman" pitchFamily="18" charset="0"/>
                <a:cs typeface="Times New Roman" pitchFamily="18" charset="0"/>
              </a:rPr>
              <a:t>Yetenek sınavı ile öğrenci alan diploma programlarına kurum içi yatay geçişlerde diğer şartların yanı sıra yetenek sınavında da başarılı olma şartı aranır</a:t>
            </a:r>
            <a:r>
              <a:rPr lang="tr-TR" sz="2400" b="1" dirty="0" smtClean="0">
                <a:latin typeface="Times New Roman" pitchFamily="18" charset="0"/>
                <a:cs typeface="Times New Roman" pitchFamily="18" charset="0"/>
              </a:rPr>
              <a:t>.</a:t>
            </a:r>
          </a:p>
          <a:p>
            <a:pPr marL="0" indent="0" algn="just">
              <a:buNone/>
            </a:pPr>
            <a:r>
              <a:rPr lang="tr-TR" sz="2400" b="1" dirty="0" smtClean="0">
                <a:solidFill>
                  <a:schemeClr val="accent4">
                    <a:lumMod val="75000"/>
                  </a:schemeClr>
                </a:solidFill>
                <a:latin typeface="Times New Roman" pitchFamily="18" charset="0"/>
                <a:cs typeface="Times New Roman" pitchFamily="18" charset="0"/>
              </a:rPr>
              <a:t>* Giresun Üniversitesi Senatosunca belirlenen ilave kriterler ise:  </a:t>
            </a:r>
          </a:p>
          <a:p>
            <a:pPr marL="0" indent="0" algn="just">
              <a:buNone/>
            </a:pPr>
            <a:r>
              <a:rPr lang="tr-TR" sz="2400" b="1" dirty="0" smtClean="0">
                <a:solidFill>
                  <a:schemeClr val="accent4">
                    <a:lumMod val="75000"/>
                  </a:schemeClr>
                </a:solidFill>
                <a:latin typeface="Times New Roman" pitchFamily="18" charset="0"/>
                <a:cs typeface="Times New Roman" pitchFamily="18" charset="0"/>
              </a:rPr>
              <a:t>-Başvuru için öğrencinin GANO sunun 4.00 üzerinden 2.00 olması,  </a:t>
            </a:r>
          </a:p>
          <a:p>
            <a:pPr marL="0" indent="0" algn="just">
              <a:buNone/>
            </a:pPr>
            <a:r>
              <a:rPr lang="tr-TR" sz="2400" b="1" dirty="0" smtClean="0">
                <a:solidFill>
                  <a:schemeClr val="accent4">
                    <a:lumMod val="75000"/>
                  </a:schemeClr>
                </a:solidFill>
                <a:latin typeface="Times New Roman" pitchFamily="18" charset="0"/>
                <a:cs typeface="Times New Roman" pitchFamily="18" charset="0"/>
              </a:rPr>
              <a:t>-Kınama cezasından daha ağır disiplin cezası almamış olması, </a:t>
            </a:r>
          </a:p>
        </p:txBody>
      </p:sp>
    </p:spTree>
    <p:extLst>
      <p:ext uri="{BB962C8B-B14F-4D97-AF65-F5344CB8AC3E}">
        <p14:creationId xmlns:p14="http://schemas.microsoft.com/office/powerpoint/2010/main" val="36179440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lstStyle/>
          <a:p>
            <a:pPr marL="0" indent="0" algn="ctr">
              <a:buNone/>
            </a:pPr>
            <a:endParaRPr lang="tr-TR" dirty="0" smtClean="0"/>
          </a:p>
          <a:p>
            <a:pPr marL="0" indent="0" algn="ctr">
              <a:buNone/>
            </a:pPr>
            <a:endParaRPr lang="tr-TR" dirty="0"/>
          </a:p>
          <a:p>
            <a:pPr marL="0" indent="0" algn="ctr">
              <a:buNone/>
            </a:pPr>
            <a:endParaRPr lang="tr-TR" dirty="0" smtClean="0"/>
          </a:p>
          <a:p>
            <a:pPr marL="0" indent="0" algn="ctr">
              <a:buNone/>
            </a:pPr>
            <a:r>
              <a:rPr lang="tr-TR" sz="7200" b="1" dirty="0" smtClean="0">
                <a:latin typeface="Times New Roman" pitchFamily="18" charset="0"/>
                <a:cs typeface="Times New Roman" pitchFamily="18" charset="0"/>
              </a:rPr>
              <a:t>KURUMLAR ARASI </a:t>
            </a:r>
          </a:p>
          <a:p>
            <a:pPr marL="0" indent="0" algn="ctr">
              <a:buNone/>
            </a:pPr>
            <a:r>
              <a:rPr lang="tr-TR" sz="7200" b="1" dirty="0" smtClean="0">
                <a:latin typeface="Times New Roman" pitchFamily="18" charset="0"/>
                <a:cs typeface="Times New Roman" pitchFamily="18" charset="0"/>
              </a:rPr>
              <a:t>YATAY GEÇİŞ</a:t>
            </a:r>
            <a:endParaRPr lang="tr-TR" sz="7200" b="1" dirty="0">
              <a:latin typeface="Times New Roman" pitchFamily="18" charset="0"/>
              <a:cs typeface="Times New Roman" pitchFamily="18" charset="0"/>
            </a:endParaRPr>
          </a:p>
        </p:txBody>
      </p:sp>
    </p:spTree>
    <p:extLst>
      <p:ext uri="{BB962C8B-B14F-4D97-AF65-F5344CB8AC3E}">
        <p14:creationId xmlns:p14="http://schemas.microsoft.com/office/powerpoint/2010/main" val="19919561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lnSpcReduction="10000"/>
          </a:bodyPr>
          <a:lstStyle/>
          <a:p>
            <a:pPr marL="0" indent="0" algn="just">
              <a:buNone/>
            </a:pPr>
            <a:r>
              <a:rPr lang="tr-TR" dirty="0" smtClean="0">
                <a:solidFill>
                  <a:srgbClr val="FF0000"/>
                </a:solidFill>
              </a:rPr>
              <a:t>*</a:t>
            </a:r>
            <a:r>
              <a:rPr lang="tr-TR" dirty="0" smtClean="0"/>
              <a:t> </a:t>
            </a:r>
            <a:r>
              <a:rPr lang="tr-TR" sz="2400" b="1" dirty="0" smtClean="0">
                <a:latin typeface="Times New Roman" pitchFamily="18" charset="0"/>
                <a:cs typeface="Times New Roman" pitchFamily="18" charset="0"/>
              </a:rPr>
              <a:t>Bir </a:t>
            </a:r>
            <a:r>
              <a:rPr lang="tr-TR" sz="2400" b="1" dirty="0">
                <a:latin typeface="Times New Roman" pitchFamily="18" charset="0"/>
                <a:cs typeface="Times New Roman" pitchFamily="18" charset="0"/>
              </a:rPr>
              <a:t>üniversite, yüksek teknoloji enstitüsü veya vakıflar tarafından bir üniversiteye bağlı olmaksızın kurulan meslek yüksekokullarından aynı düzeyde başka bir üniversite, yüksek teknoloji enstitüsü veya vakıflar tarafından kurulan bağımsız meslek </a:t>
            </a:r>
            <a:r>
              <a:rPr lang="tr-TR" sz="2400" b="1" dirty="0" smtClean="0">
                <a:latin typeface="Times New Roman" pitchFamily="18" charset="0"/>
                <a:cs typeface="Times New Roman" pitchFamily="18" charset="0"/>
              </a:rPr>
              <a:t>yüksekokullarına </a:t>
            </a:r>
            <a:r>
              <a:rPr lang="tr-TR" sz="2400" b="1" dirty="0">
                <a:latin typeface="Times New Roman" pitchFamily="18" charset="0"/>
                <a:cs typeface="Times New Roman" pitchFamily="18" charset="0"/>
              </a:rPr>
              <a:t>yapılan geçişi</a:t>
            </a:r>
            <a:r>
              <a:rPr lang="tr-TR" sz="2400" b="1" dirty="0" smtClean="0">
                <a:latin typeface="Times New Roman" pitchFamily="18" charset="0"/>
                <a:cs typeface="Times New Roman" pitchFamily="18" charset="0"/>
              </a:rPr>
              <a:t>, ifade eder.</a:t>
            </a:r>
          </a:p>
          <a:p>
            <a:pPr marL="0" indent="0" algn="just">
              <a:buNone/>
            </a:pPr>
            <a:endParaRPr lang="tr-TR" sz="2400" b="1" dirty="0" smtClean="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 Kurumlar </a:t>
            </a:r>
            <a:r>
              <a:rPr lang="tr-TR" sz="2400" dirty="0">
                <a:latin typeface="Times New Roman" pitchFamily="18" charset="0"/>
                <a:cs typeface="Times New Roman" pitchFamily="18" charset="0"/>
              </a:rPr>
              <a:t>arası yatay geçiş için öğrencinin, kayıtlı olduğu programda bitirmiş olduğu dönemlere ait genel not ortalamasının en az 100 üzerinden 60 olması şarttır</a:t>
            </a:r>
            <a:r>
              <a:rPr lang="tr-TR" sz="2400" dirty="0" smtClean="0">
                <a:latin typeface="Times New Roman" pitchFamily="18" charset="0"/>
                <a:cs typeface="Times New Roman" pitchFamily="18" charset="0"/>
              </a:rPr>
              <a:t>.</a:t>
            </a:r>
          </a:p>
          <a:p>
            <a:pPr marL="0" indent="0" algn="just">
              <a:buNone/>
            </a:pPr>
            <a:endParaRPr lang="tr-TR" sz="2400" dirty="0" smtClean="0">
              <a:latin typeface="Times New Roman" pitchFamily="18" charset="0"/>
              <a:cs typeface="Times New Roman" pitchFamily="18" charset="0"/>
            </a:endParaRPr>
          </a:p>
          <a:p>
            <a:pPr marL="0" indent="0" algn="just">
              <a:buNone/>
            </a:pPr>
            <a:r>
              <a:rPr lang="tr-TR" sz="2400" b="1" dirty="0" smtClean="0">
                <a:latin typeface="Times New Roman" pitchFamily="18" charset="0"/>
                <a:cs typeface="Times New Roman" pitchFamily="18" charset="0"/>
              </a:rPr>
              <a:t>*</a:t>
            </a:r>
            <a:r>
              <a:rPr lang="tr-TR" sz="2400" b="1" dirty="0">
                <a:latin typeface="Times New Roman" pitchFamily="18" charset="0"/>
                <a:cs typeface="Times New Roman" pitchFamily="18" charset="0"/>
              </a:rPr>
              <a:t>B</a:t>
            </a:r>
            <a:r>
              <a:rPr lang="tr-TR" sz="2400" b="1" dirty="0" smtClean="0">
                <a:latin typeface="Times New Roman" pitchFamily="18" charset="0"/>
                <a:cs typeface="Times New Roman" pitchFamily="18" charset="0"/>
              </a:rPr>
              <a:t>aşarı </a:t>
            </a:r>
            <a:r>
              <a:rPr lang="tr-TR" sz="2400" b="1" dirty="0">
                <a:latin typeface="Times New Roman" pitchFamily="18" charset="0"/>
                <a:cs typeface="Times New Roman" pitchFamily="18" charset="0"/>
              </a:rPr>
              <a:t>şartını sağlayamayan ancak merkezi yerleştirme puanı geçiş yapmak istediği diploma programının taban puanına eşit veya </a:t>
            </a:r>
            <a:r>
              <a:rPr lang="tr-TR" sz="2400" b="1" dirty="0" smtClean="0">
                <a:latin typeface="Times New Roman" pitchFamily="18" charset="0"/>
                <a:cs typeface="Times New Roman" pitchFamily="18" charset="0"/>
              </a:rPr>
              <a:t>yüksek </a:t>
            </a:r>
            <a:r>
              <a:rPr lang="tr-TR" sz="2400" b="1" dirty="0">
                <a:latin typeface="Times New Roman" pitchFamily="18" charset="0"/>
                <a:cs typeface="Times New Roman" pitchFamily="18" charset="0"/>
              </a:rPr>
              <a:t>olan adaylar yatay geçiş başvurusu yapabilir</a:t>
            </a:r>
            <a:r>
              <a:rPr lang="tr-TR" sz="2400" b="1" dirty="0" smtClean="0">
                <a:latin typeface="Times New Roman" pitchFamily="18" charset="0"/>
                <a:cs typeface="Times New Roman" pitchFamily="18" charset="0"/>
              </a:rPr>
              <a:t>. </a:t>
            </a:r>
          </a:p>
          <a:p>
            <a:pPr marL="0" indent="0" algn="just">
              <a:buNone/>
            </a:pPr>
            <a:endParaRPr lang="tr-TR" sz="2400" b="1" dirty="0" smtClean="0">
              <a:latin typeface="Times New Roman" pitchFamily="18" charset="0"/>
              <a:cs typeface="Times New Roman" pitchFamily="18" charset="0"/>
            </a:endParaRPr>
          </a:p>
          <a:p>
            <a:pPr marL="0" indent="0" algn="just">
              <a:buNone/>
            </a:pPr>
            <a:r>
              <a:rPr lang="tr-TR" sz="2400" b="1" dirty="0" smtClean="0">
                <a:latin typeface="Times New Roman" pitchFamily="18" charset="0"/>
                <a:cs typeface="Times New Roman" pitchFamily="18" charset="0"/>
              </a:rPr>
              <a:t>*</a:t>
            </a:r>
            <a:r>
              <a:rPr lang="tr-TR" sz="2400" dirty="0">
                <a:latin typeface="Times New Roman" pitchFamily="18" charset="0"/>
                <a:cs typeface="Times New Roman" pitchFamily="18" charset="0"/>
              </a:rPr>
              <a:t>Yükseköğretim kurumlarının belirlenen yatay geçiş kontenjanları ile başvuru ve değerlendirme takvimi, Yükseköğretim Kurulu internet sayfasında ilan edilir.</a:t>
            </a:r>
            <a:endParaRPr lang="tr-TR" sz="24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1711295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marL="0" indent="0" algn="just">
              <a:buNone/>
            </a:pPr>
            <a:r>
              <a:rPr lang="tr-TR" dirty="0" smtClean="0"/>
              <a:t>*</a:t>
            </a:r>
            <a:r>
              <a:rPr lang="tr-TR" sz="2800" dirty="0" err="1">
                <a:latin typeface="Times New Roman" pitchFamily="18" charset="0"/>
                <a:cs typeface="Times New Roman" pitchFamily="18" charset="0"/>
              </a:rPr>
              <a:t>Önlisans</a:t>
            </a:r>
            <a:r>
              <a:rPr lang="tr-TR" sz="2800" dirty="0">
                <a:latin typeface="Times New Roman" pitchFamily="18" charset="0"/>
                <a:cs typeface="Times New Roman" pitchFamily="18" charset="0"/>
              </a:rPr>
              <a:t> derecesi verilen diploma programlarında yatay geçiş kontenjanları ile başvuru ve değerlendirme takvimi ikinci yarıyıl için Ocak ayı, üçüncü yarıyıl için ise Temmuz ayı içinde ilan edilir</a:t>
            </a:r>
            <a:r>
              <a:rPr lang="tr-TR" sz="2800" dirty="0" smtClean="0">
                <a:latin typeface="Times New Roman" pitchFamily="18" charset="0"/>
                <a:cs typeface="Times New Roman" pitchFamily="18" charset="0"/>
              </a:rPr>
              <a:t>. </a:t>
            </a:r>
          </a:p>
          <a:p>
            <a:pPr marL="0" indent="0" algn="just">
              <a:buNone/>
            </a:pPr>
            <a:endParaRPr lang="tr-TR" sz="2800" dirty="0">
              <a:latin typeface="Times New Roman" pitchFamily="18" charset="0"/>
              <a:cs typeface="Times New Roman" pitchFamily="18" charset="0"/>
            </a:endParaRPr>
          </a:p>
          <a:p>
            <a:pPr marL="0" indent="0" algn="just">
              <a:buNone/>
            </a:pPr>
            <a:r>
              <a:rPr lang="tr-TR" sz="2800" b="1" dirty="0" smtClean="0">
                <a:latin typeface="Times New Roman" pitchFamily="18" charset="0"/>
                <a:cs typeface="Times New Roman" pitchFamily="18" charset="0"/>
              </a:rPr>
              <a:t>*</a:t>
            </a:r>
            <a:r>
              <a:rPr lang="tr-TR" sz="2800" b="1" dirty="0">
                <a:latin typeface="Times New Roman" pitchFamily="18" charset="0"/>
                <a:cs typeface="Times New Roman" pitchFamily="18" charset="0"/>
              </a:rPr>
              <a:t>Lisans derecesi verilen diploma programlarında; dört yıllık eğitim verenlerde ikinci ve üçüncü sınıfları için, beş yıllık eğitim verenlerde ikinci, üçüncü ve dördüncü sınıflar için, altı yıllık eğitim verenlerde ikinci, üçüncü, dördüncü ve beşinci sınıflar için yatay geçiş kontenjanları ile başvuru ve değerlendirme takvimi Temmuz ayı içinde ilan edilir</a:t>
            </a:r>
            <a:r>
              <a:rPr lang="tr-TR" sz="2800" b="1" dirty="0" smtClean="0">
                <a:latin typeface="Times New Roman" pitchFamily="18" charset="0"/>
                <a:cs typeface="Times New Roman" pitchFamily="18" charset="0"/>
              </a:rPr>
              <a:t>.</a:t>
            </a:r>
          </a:p>
          <a:p>
            <a:pPr marL="0" indent="0" algn="just">
              <a:buNone/>
            </a:pPr>
            <a:endParaRPr lang="tr-TR" sz="2800" dirty="0">
              <a:latin typeface="Times New Roman" pitchFamily="18" charset="0"/>
              <a:cs typeface="Times New Roman" pitchFamily="18" charset="0"/>
            </a:endParaRPr>
          </a:p>
          <a:p>
            <a:pPr marL="0" indent="0" algn="just">
              <a:buNone/>
            </a:pPr>
            <a:r>
              <a:rPr lang="tr-TR" sz="2800" dirty="0" smtClean="0">
                <a:latin typeface="Times New Roman" pitchFamily="18" charset="0"/>
                <a:cs typeface="Times New Roman" pitchFamily="18" charset="0"/>
              </a:rPr>
              <a:t>*</a:t>
            </a:r>
            <a:r>
              <a:rPr lang="tr-TR" sz="2800" dirty="0">
                <a:latin typeface="Times New Roman" pitchFamily="18" charset="0"/>
                <a:cs typeface="Times New Roman" pitchFamily="18" charset="0"/>
              </a:rPr>
              <a:t>Her yıl düzenli olarak ikinci, üçüncü, dördüncü ve beşinci sınıflar için, ÖSYM giriş genel kontenjanı 50 ve 50’den az olan diploma programlarda iki, 51 ve 100 arası olan programlarda üç, 101 ve üzerinde olan diploma programlarda ise dört </a:t>
            </a:r>
            <a:r>
              <a:rPr lang="tr-TR" sz="2800" dirty="0" err="1">
                <a:latin typeface="Times New Roman" pitchFamily="18" charset="0"/>
                <a:cs typeface="Times New Roman" pitchFamily="18" charset="0"/>
              </a:rPr>
              <a:t>kurumlararası</a:t>
            </a:r>
            <a:r>
              <a:rPr lang="tr-TR" sz="2800" dirty="0">
                <a:latin typeface="Times New Roman" pitchFamily="18" charset="0"/>
                <a:cs typeface="Times New Roman" pitchFamily="18" charset="0"/>
              </a:rPr>
              <a:t> yatay geçiş kontenjanı Yükseköğretim Kurulu tarafından belirlenir. Ancak fakülte, yüksekokul veya meslek yüksekokullarının ilgili kurulları, </a:t>
            </a:r>
            <a:r>
              <a:rPr lang="tr-TR" sz="2800" u="sng" dirty="0">
                <a:latin typeface="Times New Roman" pitchFamily="18" charset="0"/>
                <a:cs typeface="Times New Roman" pitchFamily="18" charset="0"/>
              </a:rPr>
              <a:t>geçişin yapılacağı diploma programının giriş yılındaki kontenjanı ile yatay geçiş kontenjanı belirlenen yarıyıla kadar, programdan ilişiği kesilen veya ayrılan öğrenci sayıları ile bu yarıyıl içinde yatay geçiş yoluyla gelmiş olan öğrenci sayıları arasındaki farkı aşmayacak biçimde ilave </a:t>
            </a:r>
            <a:r>
              <a:rPr lang="tr-TR" sz="2800" dirty="0">
                <a:latin typeface="Times New Roman" pitchFamily="18" charset="0"/>
                <a:cs typeface="Times New Roman" pitchFamily="18" charset="0"/>
              </a:rPr>
              <a:t>kontenjan belirleyebilirler. İlave kontenjan belirlenmesi halinde bu kontenjanlar en geç Haziran ayının otuzuncu günü mesai saati bitimine kadar Yükseköğretim Kuruluna bildirilir. </a:t>
            </a:r>
            <a:r>
              <a:rPr lang="tr-TR" sz="2800" dirty="0" err="1">
                <a:latin typeface="Times New Roman" pitchFamily="18" charset="0"/>
                <a:cs typeface="Times New Roman" pitchFamily="18" charset="0"/>
              </a:rPr>
              <a:t>Önlisans</a:t>
            </a:r>
            <a:r>
              <a:rPr lang="tr-TR" sz="2800" dirty="0">
                <a:latin typeface="Times New Roman" pitchFamily="18" charset="0"/>
                <a:cs typeface="Times New Roman" pitchFamily="18" charset="0"/>
              </a:rPr>
              <a:t> diploma programları için ikinci yarıyılda açılması istenen ilave yatay geçiş kontenjanları ise ilgili kurul tarafından belirlenerek, en geç Aralık ayının otuz birinci günü mesai saati bitimine kadar Yükseköğretim Kuruluna bildirilir.</a:t>
            </a:r>
          </a:p>
        </p:txBody>
      </p:sp>
    </p:spTree>
    <p:extLst>
      <p:ext uri="{BB962C8B-B14F-4D97-AF65-F5344CB8AC3E}">
        <p14:creationId xmlns:p14="http://schemas.microsoft.com/office/powerpoint/2010/main" val="13834898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just">
              <a:buNone/>
            </a:pPr>
            <a:r>
              <a:rPr lang="tr-TR" sz="2400" dirty="0" smtClean="0">
                <a:latin typeface="Times New Roman" pitchFamily="18" charset="0"/>
                <a:cs typeface="Times New Roman" pitchFamily="18" charset="0"/>
              </a:rPr>
              <a:t>*Tamamen </a:t>
            </a:r>
            <a:r>
              <a:rPr lang="tr-TR" sz="2400" dirty="0">
                <a:latin typeface="Times New Roman" pitchFamily="18" charset="0"/>
                <a:cs typeface="Times New Roman" pitchFamily="18" charset="0"/>
              </a:rPr>
              <a:t>veya kısmen yabancı dil ile eğitim yapan yükseköğretim kurumlarına yatay geçiş için ilgili yükseköğretim kurumunun yapacağı yabancı dil yeterlilik sınavından başarılı olmak ya da </a:t>
            </a:r>
            <a:r>
              <a:rPr lang="tr-TR" sz="2400" u="sng" dirty="0" smtClean="0">
                <a:latin typeface="Times New Roman" pitchFamily="18" charset="0"/>
                <a:cs typeface="Times New Roman" pitchFamily="18" charset="0"/>
              </a:rPr>
              <a:t>Yükseköğretim </a:t>
            </a:r>
            <a:r>
              <a:rPr lang="tr-TR" sz="2400" u="sng" dirty="0">
                <a:latin typeface="Times New Roman" pitchFamily="18" charset="0"/>
                <a:cs typeface="Times New Roman" pitchFamily="18" charset="0"/>
              </a:rPr>
              <a:t>Kurulu tarafından tanınan</a:t>
            </a:r>
            <a:r>
              <a:rPr lang="tr-TR" sz="2400" dirty="0">
                <a:latin typeface="Times New Roman" pitchFamily="18" charset="0"/>
                <a:cs typeface="Times New Roman" pitchFamily="18" charset="0"/>
              </a:rPr>
              <a:t> ulusal veya uluslararası geçerliliği olan yabancı dil sınavlarından ilgili yükseköğretim kurumunun belirlediği başarı düzeyinde bir </a:t>
            </a:r>
            <a:r>
              <a:rPr lang="tr-TR" sz="2400" dirty="0" smtClean="0">
                <a:latin typeface="Times New Roman" pitchFamily="18" charset="0"/>
                <a:cs typeface="Times New Roman" pitchFamily="18" charset="0"/>
              </a:rPr>
              <a:t>puanı </a:t>
            </a:r>
            <a:r>
              <a:rPr lang="tr-TR" sz="2400" dirty="0">
                <a:latin typeface="Times New Roman" pitchFamily="18" charset="0"/>
                <a:cs typeface="Times New Roman" pitchFamily="18" charset="0"/>
              </a:rPr>
              <a:t>başvuru sırasında belgelemek şarttır</a:t>
            </a:r>
            <a:r>
              <a:rPr lang="tr-TR" sz="2400" dirty="0" smtClean="0">
                <a:latin typeface="Times New Roman" pitchFamily="18" charset="0"/>
                <a:cs typeface="Times New Roman" pitchFamily="18" charset="0"/>
              </a:rPr>
              <a:t>.  </a:t>
            </a:r>
          </a:p>
          <a:p>
            <a:pPr marL="0" indent="0" algn="just">
              <a:buNone/>
            </a:pP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b="1" dirty="0">
                <a:latin typeface="Times New Roman" pitchFamily="18" charset="0"/>
                <a:cs typeface="Times New Roman" pitchFamily="18" charset="0"/>
              </a:rPr>
              <a:t>Kontenjan sınırlaması bulunmayan açık veya uzaktan öğretim programlarına yatay geçiş yapmak isteyen öğrenciler, Eylül ayının ilk haftasının son günü mesai saati bitimine kadar ilgili yükseköğretim kurumuna başvuruda bulunurlar</a:t>
            </a:r>
            <a:r>
              <a:rPr lang="tr-TR" sz="2400" b="1" dirty="0" smtClean="0">
                <a:latin typeface="Times New Roman" pitchFamily="18" charset="0"/>
                <a:cs typeface="Times New Roman" pitchFamily="18" charset="0"/>
              </a:rPr>
              <a:t>. </a:t>
            </a:r>
          </a:p>
          <a:p>
            <a:pPr marL="0" indent="0" algn="just">
              <a:buNone/>
            </a:pPr>
            <a:endParaRPr lang="tr-TR" sz="2400" b="1" dirty="0">
              <a:latin typeface="Times New Roman" pitchFamily="18" charset="0"/>
              <a:cs typeface="Times New Roman" pitchFamily="18" charset="0"/>
            </a:endParaRPr>
          </a:p>
          <a:p>
            <a:pPr marL="0" indent="0" algn="just">
              <a:buNone/>
            </a:pPr>
            <a:r>
              <a:rPr lang="tr-TR" sz="2400" b="1" dirty="0" smtClean="0">
                <a:latin typeface="Times New Roman" pitchFamily="18" charset="0"/>
                <a:cs typeface="Times New Roman" pitchFamily="18" charset="0"/>
              </a:rPr>
              <a:t>*</a:t>
            </a:r>
            <a:r>
              <a:rPr lang="tr-TR" sz="2400" dirty="0">
                <a:latin typeface="Times New Roman" pitchFamily="18" charset="0"/>
                <a:cs typeface="Times New Roman" pitchFamily="18" charset="0"/>
              </a:rPr>
              <a:t>Yatay geçişle gelen öğrencilerin önceki diploma programından aldığı ve başarılı olduğu derslerin intibakının yapılarak, bu derslere ilişkin daha önce alınan notlar transkripte işlenir ve not ortalamasına eklenir.</a:t>
            </a:r>
            <a:endParaRPr lang="tr-TR"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39117839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lstStyle/>
          <a:p>
            <a:pPr marL="0" indent="0" algn="just">
              <a:buNone/>
            </a:pPr>
            <a:r>
              <a:rPr lang="tr-TR" dirty="0" smtClean="0"/>
              <a:t>*</a:t>
            </a:r>
            <a:r>
              <a:rPr lang="tr-TR" sz="2400" dirty="0">
                <a:latin typeface="Times New Roman" pitchFamily="18" charset="0"/>
                <a:cs typeface="Times New Roman" pitchFamily="18" charset="0"/>
              </a:rPr>
              <a:t>Başvurularla ilgili ön değerlendirmeyi, üniversite senatosunun belirlemiş olduğu ilkeler çerçevesinde, ilgili yönetim kurulları tarafından oluşturulan komisyonlar yapar. Başvurular, adayların genel not ortalaması ve eğer varsa geçmek istediği programın ortak derslerindeki başarısı dikkate alınarak, üniversite senatosu tarafından belirlenmiş olan kriterlere </a:t>
            </a:r>
            <a:r>
              <a:rPr lang="tr-TR" sz="2400" dirty="0" smtClean="0">
                <a:latin typeface="Times New Roman" pitchFamily="18" charset="0"/>
                <a:cs typeface="Times New Roman" pitchFamily="18" charset="0"/>
              </a:rPr>
              <a:t>göre </a:t>
            </a:r>
            <a:r>
              <a:rPr lang="tr-TR" sz="2400" dirty="0">
                <a:latin typeface="Times New Roman" pitchFamily="18" charset="0"/>
                <a:cs typeface="Times New Roman" pitchFamily="18" charset="0"/>
              </a:rPr>
              <a:t>değerlendirilir ve ayrılan kontenjana göre geçiş sağlanır. </a:t>
            </a:r>
            <a:r>
              <a:rPr lang="tr-TR" sz="2400" dirty="0" smtClean="0">
                <a:latin typeface="Times New Roman" pitchFamily="18" charset="0"/>
                <a:cs typeface="Times New Roman" pitchFamily="18" charset="0"/>
              </a:rPr>
              <a:t> </a:t>
            </a:r>
          </a:p>
          <a:p>
            <a:pPr marL="0" indent="0" algn="just">
              <a:buNone/>
            </a:pP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b="1" dirty="0">
                <a:latin typeface="Times New Roman" pitchFamily="18" charset="0"/>
                <a:cs typeface="Times New Roman" pitchFamily="18" charset="0"/>
              </a:rPr>
              <a:t>Yeterli şartları taşıyan aday olması halinde aynı sayıda asıl ve yedek aday belirlenir. Takvimde belirlenen süre içinde başvurmayan asıl adaylar yerine yedeklerin başvurusu alınır. Yatay geçiş hakkı kazanan öğrencilerin intibak programları, bu öğrencilerin yeni akademik yarıyıla diğer öğrencilerle aynı tarihte başlamasını sağlayacak biçimde yapılır.</a:t>
            </a:r>
          </a:p>
        </p:txBody>
      </p:sp>
    </p:spTree>
    <p:extLst>
      <p:ext uri="{BB962C8B-B14F-4D97-AF65-F5344CB8AC3E}">
        <p14:creationId xmlns:p14="http://schemas.microsoft.com/office/powerpoint/2010/main" val="31617163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957392"/>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ctr">
              <a:buNone/>
            </a:pPr>
            <a:r>
              <a:rPr lang="tr-TR" b="1" dirty="0" smtClean="0">
                <a:latin typeface="Times New Roman" pitchFamily="18" charset="0"/>
                <a:cs typeface="Times New Roman" pitchFamily="18" charset="0"/>
              </a:rPr>
              <a:t>YURTDIŞI YÜKSEKÖĞRETİM KURUMLARINDAN YATAY GEÇİŞ</a:t>
            </a:r>
          </a:p>
          <a:p>
            <a:pPr marL="0" indent="0" algn="ctr">
              <a:buNone/>
            </a:pPr>
            <a:endParaRPr lang="tr-TR" b="1" dirty="0" smtClean="0">
              <a:latin typeface="Times New Roman" pitchFamily="18" charset="0"/>
              <a:cs typeface="Times New Roman" pitchFamily="18" charset="0"/>
            </a:endParaRPr>
          </a:p>
          <a:p>
            <a:pPr marL="0" indent="0" algn="just">
              <a:buNone/>
            </a:pPr>
            <a:r>
              <a:rPr lang="tr-TR" b="1" dirty="0" smtClean="0">
                <a:latin typeface="Times New Roman" pitchFamily="18" charset="0"/>
                <a:cs typeface="Times New Roman" pitchFamily="18" charset="0"/>
              </a:rPr>
              <a:t>*</a:t>
            </a:r>
            <a:r>
              <a:rPr lang="tr-TR" dirty="0"/>
              <a:t> </a:t>
            </a:r>
            <a:r>
              <a:rPr lang="tr-TR" sz="2600" dirty="0">
                <a:latin typeface="Times New Roman" pitchFamily="18" charset="0"/>
                <a:cs typeface="Times New Roman" pitchFamily="18" charset="0"/>
              </a:rPr>
              <a:t>Üniversite senatoları tarafından yurtdışındaki yükseköğretim kurumlarından yapılacak yatay geçişler için kontenjan belirlenebilir. Kontenjan belirlenmesi halinde her bir program için kurumlar arası yatay geçiş kontenjanının yarısını aşmayacak şekilde belirlenen yurt dışı yükseköğretim kurumları kontenjanları ile üniversite senatosu tarafından belirlenen başvuru şartları, kurumlar arası yatay geçiş kontenjanları ile birlikte Yükseköğretim Kuruluna en geç Haziran ayının otuzuncu günü mesai saati bitimine kadar bildirilir. Yükseköğretim Kurulu internet sayfasında tüm yükseköğretim kurumlarının yurt dışı öğrenci kontenjanları ile başvuru şartları ve değerlendirme takvimi ilan edilir</a:t>
            </a:r>
            <a:r>
              <a:rPr lang="tr-TR" dirty="0"/>
              <a:t>.</a:t>
            </a:r>
            <a:endParaRPr lang="tr-TR" b="1" dirty="0">
              <a:latin typeface="Times New Roman" pitchFamily="18" charset="0"/>
              <a:cs typeface="Times New Roman" pitchFamily="18" charset="0"/>
            </a:endParaRPr>
          </a:p>
        </p:txBody>
      </p:sp>
    </p:spTree>
    <p:extLst>
      <p:ext uri="{BB962C8B-B14F-4D97-AF65-F5344CB8AC3E}">
        <p14:creationId xmlns:p14="http://schemas.microsoft.com/office/powerpoint/2010/main" val="29595361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fontScale="92500"/>
          </a:bodyPr>
          <a:lstStyle/>
          <a:p>
            <a:pPr marL="0" indent="0" algn="just">
              <a:buNone/>
            </a:pPr>
            <a:r>
              <a:rPr lang="tr-TR" dirty="0" smtClean="0"/>
              <a:t>*</a:t>
            </a:r>
            <a:r>
              <a:rPr lang="tr-TR" sz="2400" dirty="0">
                <a:latin typeface="Times New Roman" pitchFamily="18" charset="0"/>
                <a:cs typeface="Times New Roman" pitchFamily="18" charset="0"/>
              </a:rPr>
              <a:t>Yabancı ülkelerdeki yükseköğretim kurumlarından yurt içindeki yükseköğretim kurumlarına geçiş için, </a:t>
            </a:r>
            <a:r>
              <a:rPr lang="tr-TR" sz="2400" dirty="0" smtClean="0">
                <a:latin typeface="Times New Roman" pitchFamily="18" charset="0"/>
                <a:cs typeface="Times New Roman" pitchFamily="18" charset="0"/>
              </a:rPr>
              <a:t>öğrencinin </a:t>
            </a:r>
            <a:r>
              <a:rPr lang="tr-TR" sz="2400" dirty="0">
                <a:latin typeface="Times New Roman" pitchFamily="18" charset="0"/>
                <a:cs typeface="Times New Roman" pitchFamily="18" charset="0"/>
              </a:rPr>
              <a:t>bitirmiş olduğu dönemlere ait genel not ortalamasının en az 100 üzerinden 60 olması şarttır</a:t>
            </a:r>
            <a:r>
              <a:rPr lang="tr-TR" sz="2400" dirty="0" smtClean="0">
                <a:latin typeface="Times New Roman" pitchFamily="18" charset="0"/>
                <a:cs typeface="Times New Roman" pitchFamily="18" charset="0"/>
              </a:rPr>
              <a:t>.  </a:t>
            </a:r>
          </a:p>
          <a:p>
            <a:pPr marL="0" indent="0" algn="just">
              <a:buNone/>
            </a:pP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b="1" dirty="0">
                <a:latin typeface="Times New Roman" pitchFamily="18" charset="0"/>
                <a:cs typeface="Times New Roman" pitchFamily="18" charset="0"/>
              </a:rPr>
              <a:t>Yurt dışındaki yükseköğretim kurumlarından yatay geçişte öğrencinin yatay geçiş yapmak istediği yükseköğretim kurumundaki diploma programının ilgili sınıfına öğrenci kabulündeki taban puana sahip öğrenciler, yurt dışında yükseköğrenim gördüğü tüm derslerden başarı şartı aranmaksızın yatay geçiş başvurusu yapabilirler. Bu yolla başvuran öğrencilerin yatay geçiş başvurusu üniversite senatosu tarafından belirlenen esaslar çerçevesinde yurt dışı yatay geçiş </a:t>
            </a:r>
            <a:r>
              <a:rPr lang="tr-TR" sz="2400" b="1" dirty="0" smtClean="0">
                <a:latin typeface="Times New Roman" pitchFamily="18" charset="0"/>
                <a:cs typeface="Times New Roman" pitchFamily="18" charset="0"/>
              </a:rPr>
              <a:t>kontenjanı </a:t>
            </a:r>
            <a:r>
              <a:rPr lang="tr-TR" sz="2400" b="1" dirty="0">
                <a:latin typeface="Times New Roman" pitchFamily="18" charset="0"/>
                <a:cs typeface="Times New Roman" pitchFamily="18" charset="0"/>
              </a:rPr>
              <a:t>kapsamı dışında değerlendirilir</a:t>
            </a:r>
            <a:r>
              <a:rPr lang="tr-TR" sz="2400" b="1" dirty="0" smtClean="0">
                <a:latin typeface="Times New Roman" pitchFamily="18" charset="0"/>
                <a:cs typeface="Times New Roman" pitchFamily="18" charset="0"/>
              </a:rPr>
              <a:t>.  </a:t>
            </a:r>
          </a:p>
          <a:p>
            <a:pPr marL="0" indent="0" algn="just">
              <a:buNone/>
            </a:pPr>
            <a:endParaRPr lang="tr-TR" sz="2400" b="1" dirty="0">
              <a:latin typeface="Times New Roman" pitchFamily="18" charset="0"/>
              <a:cs typeface="Times New Roman" pitchFamily="18" charset="0"/>
            </a:endParaRPr>
          </a:p>
          <a:p>
            <a:pPr marL="0" indent="0" algn="just">
              <a:buNone/>
            </a:pPr>
            <a:r>
              <a:rPr lang="tr-TR" sz="2400" b="1" dirty="0" smtClean="0">
                <a:latin typeface="Times New Roman" pitchFamily="18" charset="0"/>
                <a:cs typeface="Times New Roman" pitchFamily="18" charset="0"/>
              </a:rPr>
              <a:t>*</a:t>
            </a:r>
            <a:r>
              <a:rPr lang="tr-TR" sz="2400" dirty="0">
                <a:latin typeface="Times New Roman" pitchFamily="18" charset="0"/>
                <a:cs typeface="Times New Roman" pitchFamily="18" charset="0"/>
              </a:rPr>
              <a:t>Yurt dışı </a:t>
            </a:r>
            <a:r>
              <a:rPr lang="tr-TR" sz="2400" dirty="0" smtClean="0">
                <a:latin typeface="Times New Roman" pitchFamily="18" charset="0"/>
                <a:cs typeface="Times New Roman" pitchFamily="18" charset="0"/>
              </a:rPr>
              <a:t>üniversitelerden </a:t>
            </a:r>
            <a:r>
              <a:rPr lang="tr-TR" sz="2400" dirty="0">
                <a:latin typeface="Times New Roman" pitchFamily="18" charset="0"/>
                <a:cs typeface="Times New Roman" pitchFamily="18" charset="0"/>
              </a:rPr>
              <a:t>yapılan başvurularda öğrencinin yurt dışında öğrenim gördüğü yükseköğretim kurumunun ve eğitimin yapıldığı programın ön lisans veya lisans diploma vermeye yetkili bir kurum olarak Yükseköğretim Kurulu tarafından tanınması ve kayıtlı olduğu diploma programının, yatay geçiş için başvurduğu </a:t>
            </a:r>
            <a:r>
              <a:rPr lang="tr-TR" sz="2400" dirty="0" err="1">
                <a:latin typeface="Times New Roman" pitchFamily="18" charset="0"/>
                <a:cs typeface="Times New Roman" pitchFamily="18" charset="0"/>
              </a:rPr>
              <a:t>önlisans</a:t>
            </a:r>
            <a:r>
              <a:rPr lang="tr-TR" sz="2400" dirty="0">
                <a:latin typeface="Times New Roman" pitchFamily="18" charset="0"/>
                <a:cs typeface="Times New Roman" pitchFamily="18" charset="0"/>
              </a:rPr>
              <a:t> veya lisans diploma programına eşdeğerliğinin ilgili üniversite tarafından kabul edilmesi şartı aranır.</a:t>
            </a:r>
            <a:endParaRPr lang="tr-TR"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26147681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just">
              <a:buNone/>
            </a:pPr>
            <a:endParaRPr lang="tr-TR" dirty="0" smtClean="0"/>
          </a:p>
          <a:p>
            <a:pPr marL="0" indent="0" algn="just">
              <a:buNone/>
            </a:pPr>
            <a:endParaRPr lang="tr-TR" dirty="0"/>
          </a:p>
          <a:p>
            <a:pPr marL="0" indent="0" algn="just">
              <a:buNone/>
            </a:pPr>
            <a:endParaRPr lang="tr-TR" dirty="0" smtClean="0"/>
          </a:p>
          <a:p>
            <a:pPr marL="0" indent="0" algn="just">
              <a:buNone/>
            </a:pPr>
            <a:r>
              <a:rPr lang="tr-TR" dirty="0" smtClean="0"/>
              <a:t>* </a:t>
            </a:r>
            <a:r>
              <a:rPr lang="tr-TR" sz="2400" dirty="0">
                <a:latin typeface="Times New Roman" pitchFamily="18" charset="0"/>
                <a:cs typeface="Times New Roman" pitchFamily="18" charset="0"/>
              </a:rPr>
              <a:t>Yurt dışındaki yükseköğretim kurumlarından yatay geçişte, yurt dışındaki aynı yükseköğretim kurumundan bir programın her bir sınıfına geçiş yapabilecek öğrenci sayısı o programın ilgili sınıfının yurt dışı kontenjanının yüzde 15’ini geçemez. Yüzde 15’in hesaplanmasında 1’in altındaki sayılar 1’e tamamlanır. Virgülden sonraki kısım 5’ten küçükse alttaki tam sayıya, 5 ve </a:t>
            </a:r>
            <a:r>
              <a:rPr lang="tr-TR" sz="2400" dirty="0" smtClean="0">
                <a:latin typeface="Times New Roman" pitchFamily="18" charset="0"/>
                <a:cs typeface="Times New Roman" pitchFamily="18" charset="0"/>
              </a:rPr>
              <a:t>yukarısında </a:t>
            </a:r>
            <a:r>
              <a:rPr lang="tr-TR" sz="2400" dirty="0">
                <a:latin typeface="Times New Roman" pitchFamily="18" charset="0"/>
                <a:cs typeface="Times New Roman" pitchFamily="18" charset="0"/>
              </a:rPr>
              <a:t>ise bir üst tam sayıya tamamlanır</a:t>
            </a:r>
            <a:r>
              <a:rPr lang="tr-TR" sz="2400" dirty="0" smtClean="0">
                <a:latin typeface="Times New Roman" pitchFamily="18" charset="0"/>
                <a:cs typeface="Times New Roman" pitchFamily="18" charset="0"/>
              </a:rPr>
              <a:t>.  </a:t>
            </a:r>
          </a:p>
          <a:p>
            <a:pPr marL="0" indent="0" algn="just">
              <a:buNone/>
            </a:pPr>
            <a:endParaRPr lang="tr-TR" sz="1800" dirty="0">
              <a:latin typeface="Times New Roman" pitchFamily="18" charset="0"/>
              <a:cs typeface="Times New Roman" pitchFamily="18" charset="0"/>
            </a:endParaRPr>
          </a:p>
        </p:txBody>
      </p:sp>
    </p:spTree>
    <p:extLst>
      <p:ext uri="{BB962C8B-B14F-4D97-AF65-F5344CB8AC3E}">
        <p14:creationId xmlns:p14="http://schemas.microsoft.com/office/powerpoint/2010/main" val="3065048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ctr">
              <a:buNone/>
            </a:pPr>
            <a:r>
              <a:rPr lang="tr-TR" sz="2800" b="1" i="1" u="sng" dirty="0">
                <a:solidFill>
                  <a:srgbClr val="FF0000"/>
                </a:solidFill>
                <a:latin typeface="Times New Roman" pitchFamily="18" charset="0"/>
                <a:cs typeface="Times New Roman" pitchFamily="18" charset="0"/>
              </a:rPr>
              <a:t>Diploma programı: </a:t>
            </a:r>
            <a:endParaRPr lang="tr-TR" sz="2800" b="1" i="1" u="sng" dirty="0" smtClean="0">
              <a:solidFill>
                <a:srgbClr val="FF0000"/>
              </a:solidFill>
              <a:latin typeface="Times New Roman" pitchFamily="18" charset="0"/>
              <a:cs typeface="Times New Roman" pitchFamily="18" charset="0"/>
            </a:endParaRPr>
          </a:p>
          <a:p>
            <a:pPr marL="0" indent="0" algn="just">
              <a:buNone/>
            </a:pPr>
            <a:r>
              <a:rPr lang="tr-TR" sz="2800" b="1" dirty="0" smtClean="0">
                <a:latin typeface="Times New Roman" pitchFamily="18" charset="0"/>
                <a:cs typeface="Times New Roman" pitchFamily="18" charset="0"/>
              </a:rPr>
              <a:t>Fakülte</a:t>
            </a:r>
            <a:r>
              <a:rPr lang="tr-TR" sz="2800" b="1" dirty="0">
                <a:latin typeface="Times New Roman" pitchFamily="18" charset="0"/>
                <a:cs typeface="Times New Roman" pitchFamily="18" charset="0"/>
              </a:rPr>
              <a:t>, yüksekokul, konservatuvar, meslek yüksekokulu veya bölümlerin belirlenen yeterlilikleri sağlayan öğrencilere </a:t>
            </a:r>
            <a:r>
              <a:rPr lang="tr-TR" sz="2800" b="1" dirty="0" err="1">
                <a:latin typeface="Times New Roman" pitchFamily="18" charset="0"/>
                <a:cs typeface="Times New Roman" pitchFamily="18" charset="0"/>
              </a:rPr>
              <a:t>önlisans</a:t>
            </a:r>
            <a:r>
              <a:rPr lang="tr-TR" sz="2800" b="1" dirty="0">
                <a:latin typeface="Times New Roman" pitchFamily="18" charset="0"/>
                <a:cs typeface="Times New Roman" pitchFamily="18" charset="0"/>
              </a:rPr>
              <a:t> veya lisans diploması düzenlenen yükseköğretim </a:t>
            </a:r>
            <a:r>
              <a:rPr lang="tr-TR" sz="2800" b="1" dirty="0" smtClean="0">
                <a:latin typeface="Times New Roman" pitchFamily="18" charset="0"/>
                <a:cs typeface="Times New Roman" pitchFamily="18" charset="0"/>
              </a:rPr>
              <a:t>programlarını, </a:t>
            </a:r>
          </a:p>
          <a:p>
            <a:pPr marL="0" indent="0" algn="just">
              <a:buNone/>
            </a:pPr>
            <a:endParaRPr lang="tr-TR" sz="2800" b="1" dirty="0" smtClean="0">
              <a:latin typeface="Times New Roman" pitchFamily="18" charset="0"/>
              <a:cs typeface="Times New Roman" pitchFamily="18" charset="0"/>
            </a:endParaRPr>
          </a:p>
          <a:p>
            <a:pPr marL="0" indent="0" algn="ctr">
              <a:buNone/>
            </a:pPr>
            <a:r>
              <a:rPr lang="tr-TR" sz="2800" b="1" i="1" u="sng" dirty="0">
                <a:solidFill>
                  <a:srgbClr val="FF0000"/>
                </a:solidFill>
                <a:latin typeface="Times New Roman" pitchFamily="18" charset="0"/>
                <a:cs typeface="Times New Roman" pitchFamily="18" charset="0"/>
              </a:rPr>
              <a:t>Düzey: </a:t>
            </a:r>
            <a:endParaRPr lang="tr-TR" sz="2800" b="1" i="1" u="sng" dirty="0" smtClean="0">
              <a:solidFill>
                <a:srgbClr val="FF0000"/>
              </a:solidFill>
              <a:latin typeface="Times New Roman" pitchFamily="18" charset="0"/>
              <a:cs typeface="Times New Roman" pitchFamily="18" charset="0"/>
            </a:endParaRPr>
          </a:p>
          <a:p>
            <a:pPr marL="0" indent="0" algn="just">
              <a:buNone/>
            </a:pPr>
            <a:r>
              <a:rPr lang="tr-TR" sz="2800" b="1" dirty="0" err="1" smtClean="0">
                <a:latin typeface="Times New Roman" pitchFamily="18" charset="0"/>
                <a:cs typeface="Times New Roman" pitchFamily="18" charset="0"/>
              </a:rPr>
              <a:t>Önlisans</a:t>
            </a:r>
            <a:r>
              <a:rPr lang="tr-TR" sz="2800" b="1" dirty="0" smtClean="0">
                <a:latin typeface="Times New Roman" pitchFamily="18" charset="0"/>
                <a:cs typeface="Times New Roman" pitchFamily="18" charset="0"/>
              </a:rPr>
              <a:t> </a:t>
            </a:r>
            <a:r>
              <a:rPr lang="tr-TR" sz="2800" b="1" dirty="0">
                <a:latin typeface="Times New Roman" pitchFamily="18" charset="0"/>
                <a:cs typeface="Times New Roman" pitchFamily="18" charset="0"/>
              </a:rPr>
              <a:t>veya lisans </a:t>
            </a:r>
            <a:r>
              <a:rPr lang="tr-TR" sz="2800" b="1" dirty="0" smtClean="0">
                <a:latin typeface="Times New Roman" pitchFamily="18" charset="0"/>
                <a:cs typeface="Times New Roman" pitchFamily="18" charset="0"/>
              </a:rPr>
              <a:t>diploma </a:t>
            </a:r>
            <a:r>
              <a:rPr lang="tr-TR" sz="2800" b="1" dirty="0">
                <a:latin typeface="Times New Roman" pitchFamily="18" charset="0"/>
                <a:cs typeface="Times New Roman" pitchFamily="18" charset="0"/>
              </a:rPr>
              <a:t>programlarından her birini</a:t>
            </a:r>
            <a:r>
              <a:rPr lang="tr-TR" sz="2800" b="1" dirty="0" smtClean="0">
                <a:latin typeface="Times New Roman" pitchFamily="18" charset="0"/>
                <a:cs typeface="Times New Roman" pitchFamily="18" charset="0"/>
              </a:rPr>
              <a:t>, </a:t>
            </a:r>
          </a:p>
          <a:p>
            <a:pPr marL="0" indent="0" algn="just">
              <a:buNone/>
            </a:pPr>
            <a:endParaRPr lang="tr-TR" sz="2800" dirty="0" smtClean="0"/>
          </a:p>
          <a:p>
            <a:pPr marL="0" indent="0" algn="ctr">
              <a:buNone/>
            </a:pPr>
            <a:r>
              <a:rPr lang="tr-TR" sz="2800" b="1" i="1" u="sng" dirty="0" smtClean="0">
                <a:solidFill>
                  <a:srgbClr val="FF0000"/>
                </a:solidFill>
                <a:latin typeface="Times New Roman" pitchFamily="18" charset="0"/>
                <a:cs typeface="Times New Roman" pitchFamily="18" charset="0"/>
              </a:rPr>
              <a:t>Eşdeğer </a:t>
            </a:r>
            <a:r>
              <a:rPr lang="tr-TR" sz="2800" b="1" i="1" u="sng" dirty="0">
                <a:solidFill>
                  <a:srgbClr val="FF0000"/>
                </a:solidFill>
                <a:latin typeface="Times New Roman" pitchFamily="18" charset="0"/>
                <a:cs typeface="Times New Roman" pitchFamily="18" charset="0"/>
              </a:rPr>
              <a:t>diploma programı: </a:t>
            </a:r>
            <a:endParaRPr lang="tr-TR" sz="2800" b="1" i="1" u="sng" dirty="0" smtClean="0">
              <a:solidFill>
                <a:srgbClr val="FF0000"/>
              </a:solidFill>
              <a:latin typeface="Times New Roman" pitchFamily="18" charset="0"/>
              <a:cs typeface="Times New Roman" pitchFamily="18" charset="0"/>
            </a:endParaRPr>
          </a:p>
          <a:p>
            <a:pPr marL="0" indent="0" algn="just">
              <a:buNone/>
            </a:pPr>
            <a:r>
              <a:rPr lang="tr-TR" sz="2800" b="1" dirty="0" smtClean="0">
                <a:latin typeface="Times New Roman" pitchFamily="18" charset="0"/>
                <a:cs typeface="Times New Roman" pitchFamily="18" charset="0"/>
              </a:rPr>
              <a:t>İsimleri </a:t>
            </a:r>
            <a:r>
              <a:rPr lang="tr-TR" sz="2800" b="1" dirty="0">
                <a:latin typeface="Times New Roman" pitchFamily="18" charset="0"/>
                <a:cs typeface="Times New Roman" pitchFamily="18" charset="0"/>
              </a:rPr>
              <a:t>aynı olan veya ilgili yönetim kurulları tarafından içeriklerinin en az yüzde sekseni aynı olduğu tespit edilen diploma programlarını,</a:t>
            </a:r>
          </a:p>
        </p:txBody>
      </p:sp>
    </p:spTree>
    <p:extLst>
      <p:ext uri="{BB962C8B-B14F-4D97-AF65-F5344CB8AC3E}">
        <p14:creationId xmlns:p14="http://schemas.microsoft.com/office/powerpoint/2010/main" val="26762716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pPr marL="0" indent="0" algn="just">
              <a:buNone/>
            </a:pPr>
            <a:r>
              <a:rPr lang="tr-TR" dirty="0" smtClean="0"/>
              <a:t>* </a:t>
            </a:r>
            <a:r>
              <a:rPr lang="tr-TR" sz="2800" dirty="0" smtClean="0">
                <a:latin typeface="Times New Roman" pitchFamily="18" charset="0"/>
                <a:cs typeface="Times New Roman" pitchFamily="18" charset="0"/>
              </a:rPr>
              <a:t>Kuzey </a:t>
            </a:r>
            <a:r>
              <a:rPr lang="tr-TR" sz="2800" dirty="0">
                <a:latin typeface="Times New Roman" pitchFamily="18" charset="0"/>
                <a:cs typeface="Times New Roman" pitchFamily="18" charset="0"/>
              </a:rPr>
              <a:t>Kıbrıs Türk Cumhuriyeti dâhil yurt dışında kurulmuş olan yükseköğretim kurumlarından yurt içindeki yükseköğretim kurumlarının başarı sıralaması şartı aranan programlarına yatay geçişe ilişkin olarak:  </a:t>
            </a:r>
            <a:endParaRPr lang="tr-TR" sz="2800" dirty="0" smtClean="0">
              <a:latin typeface="Times New Roman" pitchFamily="18" charset="0"/>
              <a:cs typeface="Times New Roman" pitchFamily="18" charset="0"/>
            </a:endParaRPr>
          </a:p>
          <a:p>
            <a:pPr marL="0" indent="0" algn="just">
              <a:buNone/>
            </a:pPr>
            <a:endParaRPr lang="tr-TR" sz="2800" dirty="0" smtClean="0">
              <a:latin typeface="Times New Roman" pitchFamily="18" charset="0"/>
              <a:cs typeface="Times New Roman" pitchFamily="18" charset="0"/>
            </a:endParaRPr>
          </a:p>
          <a:p>
            <a:pPr marL="0" indent="0" algn="just">
              <a:buNone/>
            </a:pPr>
            <a:r>
              <a:rPr lang="tr-TR" sz="2600" dirty="0" smtClean="0">
                <a:latin typeface="Times New Roman" pitchFamily="18" charset="0"/>
                <a:cs typeface="Times New Roman" pitchFamily="18" charset="0"/>
              </a:rPr>
              <a:t>-</a:t>
            </a:r>
            <a:r>
              <a:rPr lang="tr-TR" sz="2600" dirty="0">
                <a:latin typeface="Times New Roman" pitchFamily="18" charset="0"/>
                <a:cs typeface="Times New Roman" pitchFamily="18" charset="0"/>
              </a:rPr>
              <a:t>Öğrencinin yükseköğrenimine başladığı yıl, kayıtlı olduğu üniversitenin Yükseköğretim Kurulu tarafından esas alınan sıralama kuruluşlarının (Times </a:t>
            </a:r>
            <a:r>
              <a:rPr lang="tr-TR" sz="2600" dirty="0" err="1">
                <a:latin typeface="Times New Roman" pitchFamily="18" charset="0"/>
                <a:cs typeface="Times New Roman" pitchFamily="18" charset="0"/>
              </a:rPr>
              <a:t>Higher</a:t>
            </a:r>
            <a:r>
              <a:rPr lang="tr-TR" sz="2600" dirty="0">
                <a:latin typeface="Times New Roman" pitchFamily="18" charset="0"/>
                <a:cs typeface="Times New Roman" pitchFamily="18" charset="0"/>
              </a:rPr>
              <a:t> </a:t>
            </a:r>
            <a:r>
              <a:rPr lang="tr-TR" sz="2600" dirty="0" err="1">
                <a:latin typeface="Times New Roman" pitchFamily="18" charset="0"/>
                <a:cs typeface="Times New Roman" pitchFamily="18" charset="0"/>
              </a:rPr>
              <a:t>Education</a:t>
            </a:r>
            <a:r>
              <a:rPr lang="tr-TR" sz="2600" dirty="0">
                <a:latin typeface="Times New Roman" pitchFamily="18" charset="0"/>
                <a:cs typeface="Times New Roman" pitchFamily="18" charset="0"/>
              </a:rPr>
              <a:t> (THE), QS World </a:t>
            </a:r>
            <a:r>
              <a:rPr lang="tr-TR" sz="2600" dirty="0" err="1">
                <a:latin typeface="Times New Roman" pitchFamily="18" charset="0"/>
                <a:cs typeface="Times New Roman" pitchFamily="18" charset="0"/>
              </a:rPr>
              <a:t>University</a:t>
            </a:r>
            <a:r>
              <a:rPr lang="tr-TR" sz="2600" dirty="0">
                <a:latin typeface="Times New Roman" pitchFamily="18" charset="0"/>
                <a:cs typeface="Times New Roman" pitchFamily="18" charset="0"/>
              </a:rPr>
              <a:t> </a:t>
            </a:r>
            <a:r>
              <a:rPr lang="tr-TR" sz="2600" dirty="0" err="1">
                <a:latin typeface="Times New Roman" pitchFamily="18" charset="0"/>
                <a:cs typeface="Times New Roman" pitchFamily="18" charset="0"/>
              </a:rPr>
              <a:t>Rankings</a:t>
            </a:r>
            <a:r>
              <a:rPr lang="tr-TR" sz="2600" dirty="0">
                <a:latin typeface="Times New Roman" pitchFamily="18" charset="0"/>
                <a:cs typeface="Times New Roman" pitchFamily="18" charset="0"/>
              </a:rPr>
              <a:t>, </a:t>
            </a:r>
            <a:r>
              <a:rPr lang="tr-TR" sz="2600" dirty="0" err="1">
                <a:latin typeface="Times New Roman" pitchFamily="18" charset="0"/>
                <a:cs typeface="Times New Roman" pitchFamily="18" charset="0"/>
              </a:rPr>
              <a:t>Academic</a:t>
            </a:r>
            <a:r>
              <a:rPr lang="tr-TR" sz="2600" dirty="0">
                <a:latin typeface="Times New Roman" pitchFamily="18" charset="0"/>
                <a:cs typeface="Times New Roman" pitchFamily="18" charset="0"/>
              </a:rPr>
              <a:t> </a:t>
            </a:r>
            <a:r>
              <a:rPr lang="tr-TR" sz="2600" dirty="0" err="1">
                <a:latin typeface="Times New Roman" pitchFamily="18" charset="0"/>
                <a:cs typeface="Times New Roman" pitchFamily="18" charset="0"/>
              </a:rPr>
              <a:t>Ranking</a:t>
            </a:r>
            <a:r>
              <a:rPr lang="tr-TR" sz="2600" dirty="0">
                <a:latin typeface="Times New Roman" pitchFamily="18" charset="0"/>
                <a:cs typeface="Times New Roman" pitchFamily="18" charset="0"/>
              </a:rPr>
              <a:t> of World </a:t>
            </a:r>
            <a:r>
              <a:rPr lang="tr-TR" sz="2600" dirty="0" err="1">
                <a:latin typeface="Times New Roman" pitchFamily="18" charset="0"/>
                <a:cs typeface="Times New Roman" pitchFamily="18" charset="0"/>
              </a:rPr>
              <a:t>Universities</a:t>
            </a:r>
            <a:r>
              <a:rPr lang="tr-TR" sz="2600" dirty="0">
                <a:latin typeface="Times New Roman" pitchFamily="18" charset="0"/>
                <a:cs typeface="Times New Roman" pitchFamily="18" charset="0"/>
              </a:rPr>
              <a:t> (ARWU) CWTS </a:t>
            </a:r>
            <a:r>
              <a:rPr lang="tr-TR" sz="2600" dirty="0" err="1">
                <a:latin typeface="Times New Roman" pitchFamily="18" charset="0"/>
                <a:cs typeface="Times New Roman" pitchFamily="18" charset="0"/>
              </a:rPr>
              <a:t>Leiden</a:t>
            </a:r>
            <a:r>
              <a:rPr lang="tr-TR" sz="2600" dirty="0">
                <a:latin typeface="Times New Roman" pitchFamily="18" charset="0"/>
                <a:cs typeface="Times New Roman" pitchFamily="18" charset="0"/>
              </a:rPr>
              <a:t> </a:t>
            </a:r>
            <a:r>
              <a:rPr lang="tr-TR" sz="2600" dirty="0" err="1">
                <a:latin typeface="Times New Roman" pitchFamily="18" charset="0"/>
                <a:cs typeface="Times New Roman" pitchFamily="18" charset="0"/>
              </a:rPr>
              <a:t>Ranking</a:t>
            </a:r>
            <a:r>
              <a:rPr lang="tr-TR" sz="2600" dirty="0">
                <a:latin typeface="Times New Roman" pitchFamily="18" charset="0"/>
                <a:cs typeface="Times New Roman" pitchFamily="18" charset="0"/>
              </a:rPr>
              <a:t>) en az üçünde ilk dört yüzlük dilim içerisinde yer alması ve </a:t>
            </a:r>
            <a:r>
              <a:rPr lang="tr-TR" sz="2600" dirty="0" smtClean="0">
                <a:latin typeface="Times New Roman" pitchFamily="18" charset="0"/>
                <a:cs typeface="Times New Roman" pitchFamily="18" charset="0"/>
              </a:rPr>
              <a:t>ana yönetmelikte yer alan </a:t>
            </a:r>
            <a:r>
              <a:rPr lang="tr-TR" sz="2600" dirty="0">
                <a:latin typeface="Times New Roman" pitchFamily="18" charset="0"/>
                <a:cs typeface="Times New Roman" pitchFamily="18" charset="0"/>
              </a:rPr>
              <a:t>dönem/sınıf ve başarı şartlarını taşıması,   </a:t>
            </a:r>
            <a:endParaRPr lang="tr-TR" sz="2600" dirty="0" smtClean="0">
              <a:latin typeface="Times New Roman" pitchFamily="18" charset="0"/>
              <a:cs typeface="Times New Roman" pitchFamily="18" charset="0"/>
            </a:endParaRPr>
          </a:p>
          <a:p>
            <a:pPr marL="0" indent="0" algn="just">
              <a:buNone/>
            </a:pPr>
            <a:endParaRPr lang="tr-TR" sz="2600" dirty="0">
              <a:latin typeface="Times New Roman" pitchFamily="18" charset="0"/>
              <a:cs typeface="Times New Roman" pitchFamily="18" charset="0"/>
            </a:endParaRPr>
          </a:p>
          <a:p>
            <a:pPr marL="0" indent="0" algn="just">
              <a:buNone/>
            </a:pPr>
            <a:r>
              <a:rPr lang="tr-TR" sz="2600" dirty="0">
                <a:latin typeface="Times New Roman" pitchFamily="18" charset="0"/>
                <a:cs typeface="Times New Roman" pitchFamily="18" charset="0"/>
              </a:rPr>
              <a:t> -Ortaöğretimini Türkiye’de tamamlayanların, her halükarda merkezi yerleştirme sınavına girmiş ve kayıt yılı itibarıyla başarı sıralaması şartı aranan programın ilgili puan türünde başarı sıralaması şartını sağlamış olması,  </a:t>
            </a:r>
            <a:endParaRPr lang="tr-TR" sz="2600" dirty="0" smtClean="0">
              <a:latin typeface="Times New Roman" pitchFamily="18" charset="0"/>
              <a:cs typeface="Times New Roman" pitchFamily="18" charset="0"/>
            </a:endParaRPr>
          </a:p>
          <a:p>
            <a:pPr marL="0" indent="0" algn="just">
              <a:buNone/>
            </a:pPr>
            <a:endParaRPr lang="tr-TR" sz="2600"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 -</a:t>
            </a:r>
            <a:r>
              <a:rPr lang="tr-TR" sz="2600" dirty="0">
                <a:latin typeface="Times New Roman" pitchFamily="18" charset="0"/>
                <a:cs typeface="Times New Roman" pitchFamily="18" charset="0"/>
              </a:rPr>
              <a:t>Ortaöğretiminin en az son iki yılını yurt dışında tamamlayanların, kayıt oldukları diploma programının, hazırlık sınıfı hariç en az dört yarıyılını başarıyla geçmiş olması, gerekir.</a:t>
            </a:r>
          </a:p>
        </p:txBody>
      </p:sp>
    </p:spTree>
    <p:extLst>
      <p:ext uri="{BB962C8B-B14F-4D97-AF65-F5344CB8AC3E}">
        <p14:creationId xmlns:p14="http://schemas.microsoft.com/office/powerpoint/2010/main" val="6437947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lstStyle/>
          <a:p>
            <a:pPr marL="0" indent="0" algn="just">
              <a:buNone/>
            </a:pPr>
            <a:r>
              <a:rPr lang="tr-TR" dirty="0" smtClean="0"/>
              <a:t>* </a:t>
            </a:r>
            <a:r>
              <a:rPr lang="tr-TR" sz="2400" b="1" dirty="0" smtClean="0">
                <a:solidFill>
                  <a:schemeClr val="accent4">
                    <a:lumMod val="75000"/>
                  </a:schemeClr>
                </a:solidFill>
                <a:latin typeface="Times New Roman" pitchFamily="18" charset="0"/>
                <a:cs typeface="Times New Roman" pitchFamily="18" charset="0"/>
              </a:rPr>
              <a:t>Giresun </a:t>
            </a:r>
            <a:r>
              <a:rPr lang="tr-TR" sz="2400" b="1" dirty="0">
                <a:solidFill>
                  <a:schemeClr val="accent4">
                    <a:lumMod val="75000"/>
                  </a:schemeClr>
                </a:solidFill>
                <a:latin typeface="Times New Roman" pitchFamily="18" charset="0"/>
                <a:cs typeface="Times New Roman" pitchFamily="18" charset="0"/>
              </a:rPr>
              <a:t>Üniversitesi Senatosunca belirlenen ilave kriterler ise:  </a:t>
            </a:r>
          </a:p>
          <a:p>
            <a:pPr marL="0" indent="0">
              <a:buNone/>
            </a:pPr>
            <a:r>
              <a:rPr lang="tr-TR" dirty="0"/>
              <a:t>-</a:t>
            </a:r>
            <a:r>
              <a:rPr lang="tr-TR" sz="2400" b="1" dirty="0">
                <a:solidFill>
                  <a:schemeClr val="accent4">
                    <a:lumMod val="75000"/>
                  </a:schemeClr>
                </a:solidFill>
                <a:latin typeface="Times New Roman" pitchFamily="18" charset="0"/>
                <a:cs typeface="Times New Roman" pitchFamily="18" charset="0"/>
              </a:rPr>
              <a:t>Yatay geçiş için öğrencinin, kayıtlı olduğu diploma programında bitirmiş olduğu dönemlere ait GANO sunun en az 4.00 üzerinden 2.50 </a:t>
            </a:r>
            <a:r>
              <a:rPr lang="tr-TR" sz="2400" b="1" dirty="0" smtClean="0">
                <a:solidFill>
                  <a:schemeClr val="accent4">
                    <a:lumMod val="75000"/>
                  </a:schemeClr>
                </a:solidFill>
                <a:latin typeface="Times New Roman" pitchFamily="18" charset="0"/>
                <a:cs typeface="Times New Roman" pitchFamily="18" charset="0"/>
              </a:rPr>
              <a:t>olması gerekir. </a:t>
            </a:r>
          </a:p>
          <a:p>
            <a:pPr marL="0" indent="0">
              <a:buNone/>
            </a:pPr>
            <a:endParaRPr lang="tr-TR" sz="2400" b="1" dirty="0">
              <a:solidFill>
                <a:schemeClr val="accent4">
                  <a:lumMod val="7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9921681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1"/>
          </a:lnRef>
          <a:fillRef idx="2">
            <a:schemeClr val="accent1"/>
          </a:fillRef>
          <a:effectRef idx="1">
            <a:schemeClr val="accent1"/>
          </a:effectRef>
          <a:fontRef idx="minor">
            <a:schemeClr val="dk1"/>
          </a:fontRef>
        </p:style>
        <p:txBody>
          <a:bodyPr/>
          <a:lstStyle/>
          <a:p>
            <a:pPr marL="0" indent="0">
              <a:buNone/>
            </a:pPr>
            <a:endParaRPr lang="tr-TR" dirty="0" smtClean="0"/>
          </a:p>
          <a:p>
            <a:pPr marL="0" indent="0">
              <a:buNone/>
            </a:pPr>
            <a:endParaRPr lang="tr-TR" dirty="0"/>
          </a:p>
          <a:p>
            <a:pPr marL="0" indent="0">
              <a:buNone/>
            </a:pPr>
            <a:endParaRPr lang="tr-TR" dirty="0" smtClean="0"/>
          </a:p>
          <a:p>
            <a:pPr marL="0" indent="0" algn="ctr">
              <a:buNone/>
            </a:pPr>
            <a:r>
              <a:rPr lang="tr-TR" sz="5400" b="1" dirty="0" smtClean="0">
                <a:latin typeface="Times New Roman" pitchFamily="18" charset="0"/>
                <a:cs typeface="Times New Roman" pitchFamily="18" charset="0"/>
              </a:rPr>
              <a:t>MERKEZİ YERLEŞTİRME PUNI  (EK MADDE 1) UYARINCA YATAY GEÇİŞ</a:t>
            </a:r>
            <a:endParaRPr lang="tr-TR" sz="5400" b="1" dirty="0">
              <a:latin typeface="Times New Roman" pitchFamily="18" charset="0"/>
              <a:cs typeface="Times New Roman" pitchFamily="18" charset="0"/>
            </a:endParaRPr>
          </a:p>
        </p:txBody>
      </p:sp>
    </p:spTree>
    <p:extLst>
      <p:ext uri="{BB962C8B-B14F-4D97-AF65-F5344CB8AC3E}">
        <p14:creationId xmlns:p14="http://schemas.microsoft.com/office/powerpoint/2010/main" val="42443693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1"/>
          </a:lnRef>
          <a:fillRef idx="2">
            <a:schemeClr val="accent1"/>
          </a:fillRef>
          <a:effectRef idx="1">
            <a:schemeClr val="accent1"/>
          </a:effectRef>
          <a:fontRef idx="minor">
            <a:schemeClr val="dk1"/>
          </a:fontRef>
        </p:style>
        <p:txBody>
          <a:bodyPr/>
          <a:lstStyle/>
          <a:p>
            <a:pPr marL="0" indent="0" algn="ctr">
              <a:buNone/>
            </a:pPr>
            <a:r>
              <a:rPr lang="tr-TR" dirty="0" smtClean="0"/>
              <a:t> </a:t>
            </a:r>
            <a:r>
              <a:rPr lang="tr-TR" b="1">
                <a:latin typeface="Times New Roman" pitchFamily="18" charset="0"/>
                <a:cs typeface="Times New Roman" pitchFamily="18" charset="0"/>
              </a:rPr>
              <a:t>GÜZ </a:t>
            </a:r>
            <a:r>
              <a:rPr lang="tr-TR" b="1" smtClean="0">
                <a:latin typeface="Times New Roman" pitchFamily="18" charset="0"/>
                <a:cs typeface="Times New Roman" pitchFamily="18" charset="0"/>
              </a:rPr>
              <a:t>DÖNEMİ BAŞVURULARINA           İLİŞKİN </a:t>
            </a:r>
            <a:r>
              <a:rPr lang="tr-TR" b="1" dirty="0">
                <a:latin typeface="Times New Roman" pitchFamily="18" charset="0"/>
                <a:cs typeface="Times New Roman" pitchFamily="18" charset="0"/>
              </a:rPr>
              <a:t>USUL VE </a:t>
            </a:r>
            <a:r>
              <a:rPr lang="tr-TR" b="1" dirty="0" smtClean="0">
                <a:latin typeface="Times New Roman" pitchFamily="18" charset="0"/>
                <a:cs typeface="Times New Roman" pitchFamily="18" charset="0"/>
              </a:rPr>
              <a:t>ESASLAR  </a:t>
            </a:r>
          </a:p>
          <a:p>
            <a:pPr marL="0" indent="0" algn="ctr">
              <a:buNone/>
            </a:pPr>
            <a:endParaRPr lang="tr-TR" b="1" dirty="0">
              <a:latin typeface="Times New Roman" pitchFamily="18" charset="0"/>
              <a:cs typeface="Times New Roman" pitchFamily="18" charset="0"/>
            </a:endParaRPr>
          </a:p>
          <a:p>
            <a:pPr marL="0" indent="0" algn="just">
              <a:buNone/>
            </a:pPr>
            <a:r>
              <a:rPr lang="tr-TR" b="1" dirty="0" smtClean="0">
                <a:latin typeface="Times New Roman" pitchFamily="18" charset="0"/>
                <a:cs typeface="Times New Roman" pitchFamily="18" charset="0"/>
              </a:rPr>
              <a:t>*</a:t>
            </a:r>
            <a:r>
              <a:rPr lang="tr-TR" sz="2400" b="1" dirty="0">
                <a:latin typeface="Times New Roman" pitchFamily="18" charset="0"/>
                <a:cs typeface="Times New Roman" pitchFamily="18" charset="0"/>
              </a:rPr>
              <a:t>Öğrenci Seçme ve Yerleştirme Sistemi Yükseköğretim Programları ve Kontenjanları Kılavuzunda ( ÖSYS)/ Yükseköğretim Kurumları Sınavı (YKS)/ Özel Yetenek </a:t>
            </a:r>
            <a:r>
              <a:rPr lang="tr-TR" sz="2400" b="1" dirty="0" smtClean="0">
                <a:latin typeface="Times New Roman" pitchFamily="18" charset="0"/>
                <a:cs typeface="Times New Roman" pitchFamily="18" charset="0"/>
              </a:rPr>
              <a:t>Sınavı(ÖZYES</a:t>
            </a:r>
            <a:r>
              <a:rPr lang="tr-TR" sz="2400" b="1" dirty="0">
                <a:latin typeface="Times New Roman" pitchFamily="18" charset="0"/>
                <a:cs typeface="Times New Roman" pitchFamily="18" charset="0"/>
              </a:rPr>
              <a:t>) Kılavuzunda yer alan</a:t>
            </a:r>
            <a:r>
              <a:rPr lang="tr-TR" sz="2400" b="1" dirty="0" smtClean="0">
                <a:latin typeface="Times New Roman" pitchFamily="18" charset="0"/>
                <a:cs typeface="Times New Roman" pitchFamily="18" charset="0"/>
              </a:rPr>
              <a:t>; </a:t>
            </a:r>
          </a:p>
          <a:p>
            <a:pPr marL="0" indent="0" algn="just">
              <a:buNone/>
            </a:pPr>
            <a:endParaRPr lang="tr-TR" sz="2400" b="1" dirty="0">
              <a:latin typeface="Times New Roman" pitchFamily="18" charset="0"/>
              <a:cs typeface="Times New Roman" pitchFamily="18" charset="0"/>
            </a:endParaRPr>
          </a:p>
          <a:p>
            <a:pPr marL="0" indent="0" algn="just">
              <a:buNone/>
            </a:pPr>
            <a:r>
              <a:rPr lang="tr-TR" sz="2400" b="1" dirty="0" smtClean="0">
                <a:latin typeface="Times New Roman" pitchFamily="18" charset="0"/>
                <a:cs typeface="Times New Roman" pitchFamily="18" charset="0"/>
              </a:rPr>
              <a:t>-</a:t>
            </a:r>
            <a:r>
              <a:rPr lang="tr-TR" sz="2400" dirty="0">
                <a:latin typeface="Times New Roman" pitchFamily="18" charset="0"/>
                <a:cs typeface="Times New Roman" pitchFamily="18" charset="0"/>
              </a:rPr>
              <a:t>Ülkemizdeki ve KKTC’deki yükseköğretim kurumlarına merkezi yerleştirme veya ilgili yılın ÖSYS/YKS/ÖZYES Puanına ve özel yetenek sınavı ile kayıt yaptırmış adaylar </a:t>
            </a:r>
            <a:r>
              <a:rPr lang="tr-TR" sz="2400" dirty="0" smtClean="0">
                <a:latin typeface="Times New Roman" pitchFamily="18" charset="0"/>
                <a:cs typeface="Times New Roman" pitchFamily="18" charset="0"/>
              </a:rPr>
              <a:t>ile,   </a:t>
            </a:r>
          </a:p>
          <a:p>
            <a:pPr marL="0" indent="0" algn="just">
              <a:buNone/>
            </a:pPr>
            <a:endParaRPr lang="tr-TR" sz="2400" b="1" dirty="0">
              <a:latin typeface="Times New Roman" pitchFamily="18" charset="0"/>
              <a:cs typeface="Times New Roman" pitchFamily="18" charset="0"/>
            </a:endParaRPr>
          </a:p>
          <a:p>
            <a:pPr marL="0" indent="0" algn="just">
              <a:buNone/>
            </a:pPr>
            <a:r>
              <a:rPr lang="tr-TR" sz="2400" b="1" dirty="0" smtClean="0">
                <a:latin typeface="Times New Roman" pitchFamily="18" charset="0"/>
                <a:cs typeface="Times New Roman" pitchFamily="18" charset="0"/>
              </a:rPr>
              <a:t>-</a:t>
            </a:r>
            <a:r>
              <a:rPr lang="tr-TR" sz="2400" dirty="0">
                <a:latin typeface="Times New Roman" pitchFamily="18" charset="0"/>
                <a:cs typeface="Times New Roman" pitchFamily="18" charset="0"/>
              </a:rPr>
              <a:t>Yurt dışındaki yükseköğretim kurumlarına ÖSYM tarafından merkezi yerleştirme ile yerleştirilerek kayıt yaptıran adayların </a:t>
            </a:r>
            <a:endParaRPr lang="tr-TR" sz="2400" dirty="0" smtClean="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başvuru yapma hakları bulunmaktadır</a:t>
            </a:r>
            <a:r>
              <a:rPr lang="tr-TR" sz="2400" dirty="0" smtClean="0"/>
              <a:t>.</a:t>
            </a:r>
            <a:r>
              <a:rPr lang="tr-TR" sz="2400" b="1" dirty="0" smtClean="0">
                <a:latin typeface="Times New Roman" pitchFamily="18" charset="0"/>
                <a:cs typeface="Times New Roman" pitchFamily="18" charset="0"/>
              </a:rPr>
              <a:t> </a:t>
            </a:r>
            <a:endParaRPr lang="tr-TR"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27027859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1"/>
          </a:lnRef>
          <a:fillRef idx="2">
            <a:schemeClr val="accent1"/>
          </a:fillRef>
          <a:effectRef idx="1">
            <a:schemeClr val="accent1"/>
          </a:effectRef>
          <a:fontRef idx="minor">
            <a:schemeClr val="dk1"/>
          </a:fontRef>
        </p:style>
        <p:txBody>
          <a:bodyPr>
            <a:normAutofit fontScale="92500" lnSpcReduction="10000"/>
          </a:bodyPr>
          <a:lstStyle/>
          <a:p>
            <a:pPr marL="0" indent="0" algn="just">
              <a:buNone/>
            </a:pPr>
            <a:r>
              <a:rPr lang="tr-TR" dirty="0"/>
              <a:t>*</a:t>
            </a:r>
            <a:r>
              <a:rPr lang="tr-TR" sz="2400" dirty="0">
                <a:latin typeface="Times New Roman" pitchFamily="18" charset="0"/>
                <a:cs typeface="Times New Roman" pitchFamily="18" charset="0"/>
              </a:rPr>
              <a:t>ÖSYS/YKS/ÖZYES Kılavuzunda yer </a:t>
            </a:r>
            <a:r>
              <a:rPr lang="tr-TR" sz="2400" dirty="0" smtClean="0">
                <a:latin typeface="Times New Roman" pitchFamily="18" charset="0"/>
                <a:cs typeface="Times New Roman" pitchFamily="18" charset="0"/>
              </a:rPr>
              <a:t>almayan yurt </a:t>
            </a:r>
            <a:r>
              <a:rPr lang="tr-TR" sz="2400" dirty="0">
                <a:latin typeface="Times New Roman" pitchFamily="18" charset="0"/>
                <a:cs typeface="Times New Roman" pitchFamily="18" charset="0"/>
              </a:rPr>
              <a:t>dışındaki diğer yükseköğretim kurumlarına veya söz konusu kılavuzda yükseköğretim kurumu yer alsa bile Kılavuzda kayıtlı olduğu programı yer almayarak kayıt </a:t>
            </a:r>
            <a:r>
              <a:rPr lang="tr-TR" sz="2400" smtClean="0">
                <a:latin typeface="Times New Roman" pitchFamily="18" charset="0"/>
                <a:cs typeface="Times New Roman" pitchFamily="18" charset="0"/>
              </a:rPr>
              <a:t>yaptırmış adaylar </a:t>
            </a:r>
            <a:r>
              <a:rPr lang="tr-TR" sz="2400" dirty="0" smtClean="0">
                <a:latin typeface="Times New Roman" pitchFamily="18" charset="0"/>
                <a:cs typeface="Times New Roman" pitchFamily="18" charset="0"/>
              </a:rPr>
              <a:t>başvuramazlar.  </a:t>
            </a:r>
          </a:p>
          <a:p>
            <a:pPr marL="0" indent="0" algn="just">
              <a:buNone/>
            </a:pP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dirty="0">
                <a:latin typeface="Times New Roman" pitchFamily="18" charset="0"/>
                <a:cs typeface="Times New Roman" pitchFamily="18" charset="0"/>
              </a:rPr>
              <a:t>Öğrencinin kayıt olduğu yıldaki merkezi yerleştirme puanlarının başka bir diploma programının girdiği yıldaki taban puanına eşit veya yüksek olması </a:t>
            </a:r>
            <a:r>
              <a:rPr lang="tr-TR" sz="2400" dirty="0" smtClean="0">
                <a:latin typeface="Times New Roman" pitchFamily="18" charset="0"/>
                <a:cs typeface="Times New Roman" pitchFamily="18" charset="0"/>
              </a:rPr>
              <a:t>gerekmektedir,   </a:t>
            </a:r>
          </a:p>
          <a:p>
            <a:pPr marL="0" indent="0" algn="just">
              <a:buNone/>
            </a:pP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dirty="0">
                <a:latin typeface="Times New Roman" pitchFamily="18" charset="0"/>
                <a:cs typeface="Times New Roman" pitchFamily="18" charset="0"/>
              </a:rPr>
              <a:t>Öğrencilerin kayıt olduğu yıldaki merkezi yerleştirme puanları ile geçmek istedikleri yükseköğretim programlarının merkezi yerleştirme puanını sağlamaları şartıyla ön lisans veya lisans programlarına geçiş </a:t>
            </a:r>
            <a:r>
              <a:rPr lang="tr-TR" sz="2400" dirty="0" smtClean="0">
                <a:latin typeface="Times New Roman" pitchFamily="18" charset="0"/>
                <a:cs typeface="Times New Roman" pitchFamily="18" charset="0"/>
              </a:rPr>
              <a:t>yapabileceklerdir. </a:t>
            </a:r>
            <a:r>
              <a:rPr lang="tr-TR" sz="2400" dirty="0">
                <a:latin typeface="Times New Roman" pitchFamily="18" charset="0"/>
                <a:cs typeface="Times New Roman" pitchFamily="18" charset="0"/>
              </a:rPr>
              <a:t>(ön lisanstan lisansa veya lisanstan ön lisansa</a:t>
            </a:r>
            <a:r>
              <a:rPr lang="tr-TR" sz="2400" dirty="0" smtClean="0">
                <a:latin typeface="Times New Roman" pitchFamily="18" charset="0"/>
                <a:cs typeface="Times New Roman" pitchFamily="18" charset="0"/>
              </a:rPr>
              <a:t>)  </a:t>
            </a:r>
          </a:p>
          <a:p>
            <a:pPr marL="0" indent="0" algn="just">
              <a:buNone/>
            </a:pPr>
            <a:endParaRPr lang="tr-TR" sz="2400" dirty="0" smtClean="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dirty="0">
                <a:latin typeface="Times New Roman" pitchFamily="18" charset="0"/>
                <a:cs typeface="Times New Roman" pitchFamily="18" charset="0"/>
              </a:rPr>
              <a:t>Ek Madde -1 uyarınca sadece bir defa yatay geçiş yapılabilir ancak, söz konusu madde uyarınca yatay geçiş yapan öğrencilerin ÖSYS/YKS/ÖZYES merkezi yerleştirme veya Dikey Geçiş Sınavı sonucu veya ALÜGS sonucu ile kayıt hakkı kazandıkları yükseköğretim kurumuna daha sonraki başvuru tarihlerinde geri </a:t>
            </a:r>
            <a:r>
              <a:rPr lang="tr-TR" sz="2400" dirty="0" smtClean="0">
                <a:latin typeface="Times New Roman" pitchFamily="18" charset="0"/>
                <a:cs typeface="Times New Roman" pitchFamily="18" charset="0"/>
              </a:rPr>
              <a:t>dönme hakları bulunmaktadır., </a:t>
            </a: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9163980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1"/>
          </a:lnRef>
          <a:fillRef idx="2">
            <a:schemeClr val="accent1"/>
          </a:fillRef>
          <a:effectRef idx="1">
            <a:schemeClr val="accent1"/>
          </a:effectRef>
          <a:fontRef idx="minor">
            <a:schemeClr val="dk1"/>
          </a:fontRef>
        </p:style>
        <p:txBody>
          <a:bodyPr>
            <a:normAutofit fontScale="85000" lnSpcReduction="10000"/>
          </a:bodyPr>
          <a:lstStyle/>
          <a:p>
            <a:pPr marL="0" indent="0" algn="just">
              <a:buNone/>
            </a:pPr>
            <a:r>
              <a:rPr lang="tr-TR" dirty="0" smtClean="0">
                <a:latin typeface="Times New Roman" pitchFamily="18" charset="0"/>
                <a:cs typeface="Times New Roman" pitchFamily="18" charset="0"/>
              </a:rPr>
              <a:t>*</a:t>
            </a:r>
            <a:r>
              <a:rPr lang="tr-TR" sz="2400" dirty="0">
                <a:latin typeface="Times New Roman" pitchFamily="18" charset="0"/>
                <a:cs typeface="Times New Roman" pitchFamily="18" charset="0"/>
              </a:rPr>
              <a:t>İlgili yılda ÖSYS/YKS/ÖZYES sonucunda herhangi bir yükseköğretim programına kayıt olan öğrencilerin kayıt olduğu yılın güz döneminde başvuru </a:t>
            </a:r>
            <a:r>
              <a:rPr lang="tr-TR" sz="2400" dirty="0" smtClean="0">
                <a:latin typeface="Times New Roman" pitchFamily="18" charset="0"/>
                <a:cs typeface="Times New Roman" pitchFamily="18" charset="0"/>
              </a:rPr>
              <a:t>yapamayacak olup, </a:t>
            </a:r>
            <a:r>
              <a:rPr lang="tr-TR" sz="2400" dirty="0">
                <a:latin typeface="Times New Roman" pitchFamily="18" charset="0"/>
                <a:cs typeface="Times New Roman" pitchFamily="18" charset="0"/>
              </a:rPr>
              <a:t>bir sonraki dönem/yılda yapılacak işlemler sırasında başvuru hakkı </a:t>
            </a:r>
            <a:r>
              <a:rPr lang="tr-TR" sz="2400" dirty="0" smtClean="0">
                <a:latin typeface="Times New Roman" pitchFamily="18" charset="0"/>
                <a:cs typeface="Times New Roman" pitchFamily="18" charset="0"/>
              </a:rPr>
              <a:t>bulunmaktadır  </a:t>
            </a:r>
          </a:p>
          <a:p>
            <a:pPr marL="0" indent="0" algn="just">
              <a:buNone/>
            </a:pP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*Yükseköğretim </a:t>
            </a:r>
            <a:r>
              <a:rPr lang="tr-TR" sz="2400" dirty="0">
                <a:latin typeface="Times New Roman" pitchFamily="18" charset="0"/>
                <a:cs typeface="Times New Roman" pitchFamily="18" charset="0"/>
              </a:rPr>
              <a:t>kurumlarında kayıtlı olan hazırlık sınıfı, ara sınıflar ve son sınıf dahil olmak üzere </a:t>
            </a:r>
            <a:r>
              <a:rPr lang="tr-TR" sz="2400" dirty="0" smtClean="0">
                <a:latin typeface="Times New Roman" pitchFamily="18" charset="0"/>
                <a:cs typeface="Times New Roman" pitchFamily="18" charset="0"/>
              </a:rPr>
              <a:t>öğrenciler </a:t>
            </a:r>
            <a:r>
              <a:rPr lang="tr-TR" sz="2400" dirty="0">
                <a:latin typeface="Times New Roman" pitchFamily="18" charset="0"/>
                <a:cs typeface="Times New Roman" pitchFamily="18" charset="0"/>
              </a:rPr>
              <a:t>söz konusu maddeden </a:t>
            </a:r>
            <a:r>
              <a:rPr lang="tr-TR" sz="2400" dirty="0" smtClean="0">
                <a:latin typeface="Times New Roman" pitchFamily="18" charset="0"/>
                <a:cs typeface="Times New Roman" pitchFamily="18" charset="0"/>
              </a:rPr>
              <a:t>yararlanabilirler, </a:t>
            </a:r>
            <a:r>
              <a:rPr lang="tr-TR" sz="2400" dirty="0">
                <a:latin typeface="Times New Roman" pitchFamily="18" charset="0"/>
                <a:cs typeface="Times New Roman" pitchFamily="18" charset="0"/>
              </a:rPr>
              <a:t>bu durumdaki adayların intibakının ilgili kurullar tarafından </a:t>
            </a:r>
            <a:r>
              <a:rPr lang="tr-TR" sz="2400" dirty="0" smtClean="0">
                <a:latin typeface="Times New Roman" pitchFamily="18" charset="0"/>
                <a:cs typeface="Times New Roman" pitchFamily="18" charset="0"/>
              </a:rPr>
              <a:t>yapılması gerekmektedir. </a:t>
            </a:r>
          </a:p>
          <a:p>
            <a:pPr marL="0" indent="0" algn="just">
              <a:buNone/>
            </a:pP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dirty="0">
                <a:latin typeface="Times New Roman" pitchFamily="18" charset="0"/>
                <a:cs typeface="Times New Roman" pitchFamily="18" charset="0"/>
              </a:rPr>
              <a:t>Yükseköğretim kurumlarındaki her bir diploma programının hazırlık sınıfı dahil her bir sınıfı için 90'ı geçmemek üzere Öğrenci Seçme ve Yerleştirme Sistemi Kılavuzlarında </a:t>
            </a:r>
            <a:r>
              <a:rPr lang="tr-TR" sz="2400" dirty="0" smtClean="0">
                <a:latin typeface="Times New Roman" pitchFamily="18" charset="0"/>
                <a:cs typeface="Times New Roman" pitchFamily="18" charset="0"/>
              </a:rPr>
              <a:t>öngörülen </a:t>
            </a:r>
            <a:r>
              <a:rPr lang="tr-TR" sz="2400" dirty="0">
                <a:latin typeface="Times New Roman" pitchFamily="18" charset="0"/>
                <a:cs typeface="Times New Roman" pitchFamily="18" charset="0"/>
              </a:rPr>
              <a:t>öğrenci kontenjanının %30'u kadar kontenjan </a:t>
            </a:r>
            <a:r>
              <a:rPr lang="tr-TR" sz="2400" dirty="0" smtClean="0">
                <a:latin typeface="Times New Roman" pitchFamily="18" charset="0"/>
                <a:cs typeface="Times New Roman" pitchFamily="18" charset="0"/>
              </a:rPr>
              <a:t>ayrılır. </a:t>
            </a:r>
            <a:r>
              <a:rPr lang="tr-TR" sz="2400" dirty="0"/>
              <a:t>Devlet üniversitelerine YKS Depremzede Aday Kontenjanı ile kayıt yaptıran öğrencilerin ilgili yılın kılavuzunda depremzede kontenjanı ayrılan diğer devlet üniversitelerindeki Depremzede Aday Kontenjanı olan programlara başvuru yapabilmesine, Depremzede Aday Kontenjanı ile başvuran aday olması durumunda ilgili yılın YKS Kılavuzundaki Depremzede Aday Kontenjanının %30'u kadar kontenjan ayrılmasına, DGS, ALÜGS Sınav sonuçları ile başvuran aday olması durumunda ilgili sınavın kılavuzlarındaki kontenjanın %30'u kadar kontenjan ayrılmasına (ilgili yılın kılavuzundaki (DGS/ALÜGS/YKS Depremzede Aday Kontenjanı) programın kontenjanının %30'un hesaplanmasında 1'in altındaki sayılar 1'e tamamlanır. Virgülden sonraki kısım 5'ten küçükse alttaki tam sayıya, 5 ve yukarısında ise bir üst tam sayıya tamamlanır</a:t>
            </a:r>
            <a:r>
              <a:rPr lang="tr-TR" sz="2400" dirty="0" smtClean="0">
                <a:latin typeface="Times New Roman" pitchFamily="18" charset="0"/>
                <a:cs typeface="Times New Roman" pitchFamily="18" charset="0"/>
              </a:rPr>
              <a:t> </a:t>
            </a: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14835058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3520" y="0"/>
            <a:ext cx="9140480" cy="6858000"/>
          </a:xfrm>
        </p:spPr>
        <p:style>
          <a:lnRef idx="1">
            <a:schemeClr val="accent1"/>
          </a:lnRef>
          <a:fillRef idx="2">
            <a:schemeClr val="accent1"/>
          </a:fillRef>
          <a:effectRef idx="1">
            <a:schemeClr val="accent1"/>
          </a:effectRef>
          <a:fontRef idx="minor">
            <a:schemeClr val="dk1"/>
          </a:fontRef>
        </p:style>
        <p:txBody>
          <a:bodyPr>
            <a:normAutofit lnSpcReduction="10000"/>
          </a:bodyPr>
          <a:lstStyle/>
          <a:p>
            <a:pPr marL="0" indent="0" algn="just">
              <a:buNone/>
            </a:pPr>
            <a:r>
              <a:rPr lang="tr-TR" dirty="0"/>
              <a:t>*</a:t>
            </a:r>
            <a:r>
              <a:rPr lang="tr-TR" sz="2400" dirty="0">
                <a:latin typeface="Times New Roman" pitchFamily="18" charset="0"/>
                <a:cs typeface="Times New Roman" pitchFamily="18" charset="0"/>
              </a:rPr>
              <a:t>Ara sınıflarda okuyan öğrencilerin başvurması halinde başvuru yapılan yükseköğretim programına başvuru yapılan yıldaki ÖSYS/YKS/ÖZYES kılavuzunda öğrenci alınmamışsa, başvuru yapılan programın öğrencinin öğrenim görmekte olduğu programa kayıt olduğu yıldaki ÖSYM Kılavuzunda yer alan </a:t>
            </a:r>
            <a:r>
              <a:rPr lang="tr-TR" sz="2400" dirty="0" smtClean="0">
                <a:latin typeface="Times New Roman" pitchFamily="18" charset="0"/>
                <a:cs typeface="Times New Roman" pitchFamily="18" charset="0"/>
              </a:rPr>
              <a:t>kontenjanı </a:t>
            </a:r>
            <a:r>
              <a:rPr lang="tr-TR" sz="2400" dirty="0">
                <a:latin typeface="Times New Roman" pitchFamily="18" charset="0"/>
                <a:cs typeface="Times New Roman" pitchFamily="18" charset="0"/>
              </a:rPr>
              <a:t>dikkate </a:t>
            </a:r>
            <a:r>
              <a:rPr lang="tr-TR" sz="2400" dirty="0" smtClean="0">
                <a:latin typeface="Times New Roman" pitchFamily="18" charset="0"/>
                <a:cs typeface="Times New Roman" pitchFamily="18" charset="0"/>
              </a:rPr>
              <a:t>alınır  </a:t>
            </a:r>
          </a:p>
          <a:p>
            <a:pPr marL="0" indent="0" algn="just">
              <a:buNone/>
            </a:pP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*Üniversitelerin </a:t>
            </a:r>
            <a:r>
              <a:rPr lang="tr-TR" sz="2400" dirty="0">
                <a:latin typeface="Times New Roman" pitchFamily="18" charset="0"/>
                <a:cs typeface="Times New Roman" pitchFamily="18" charset="0"/>
              </a:rPr>
              <a:t>ayrıca bir kontenjan ilan etmesinin </a:t>
            </a:r>
            <a:r>
              <a:rPr lang="tr-TR" sz="2400" dirty="0" smtClean="0">
                <a:latin typeface="Times New Roman" pitchFamily="18" charset="0"/>
                <a:cs typeface="Times New Roman" pitchFamily="18" charset="0"/>
              </a:rPr>
              <a:t>gerekmemektedir,  </a:t>
            </a:r>
            <a:r>
              <a:rPr lang="tr-TR" sz="2400" dirty="0">
                <a:latin typeface="Times New Roman" pitchFamily="18" charset="0"/>
                <a:cs typeface="Times New Roman" pitchFamily="18" charset="0"/>
              </a:rPr>
              <a:t>başvuruların her yıl eğitim öğretim dönemi başlamadan önce </a:t>
            </a:r>
            <a:r>
              <a:rPr lang="tr-TR" sz="2400" dirty="0" smtClean="0">
                <a:latin typeface="Times New Roman" pitchFamily="18" charset="0"/>
                <a:cs typeface="Times New Roman" pitchFamily="18" charset="0"/>
              </a:rPr>
              <a:t>                   1 </a:t>
            </a:r>
            <a:r>
              <a:rPr lang="tr-TR" sz="2400" dirty="0">
                <a:latin typeface="Times New Roman" pitchFamily="18" charset="0"/>
                <a:cs typeface="Times New Roman" pitchFamily="18" charset="0"/>
              </a:rPr>
              <a:t>Ağustostan 15 Ağustos dahil </a:t>
            </a:r>
            <a:r>
              <a:rPr lang="tr-TR" sz="2400" dirty="0" smtClean="0">
                <a:latin typeface="Times New Roman" pitchFamily="18" charset="0"/>
                <a:cs typeface="Times New Roman" pitchFamily="18" charset="0"/>
              </a:rPr>
              <a:t>alınır, </a:t>
            </a:r>
            <a:r>
              <a:rPr lang="tr-TR" sz="2400" dirty="0">
                <a:latin typeface="Times New Roman" pitchFamily="18" charset="0"/>
                <a:cs typeface="Times New Roman" pitchFamily="18" charset="0"/>
              </a:rPr>
              <a:t>başvuruların değerlendirme </a:t>
            </a:r>
            <a:r>
              <a:rPr lang="tr-TR" sz="2400" dirty="0" smtClean="0">
                <a:latin typeface="Times New Roman" pitchFamily="18" charset="0"/>
                <a:cs typeface="Times New Roman" pitchFamily="18" charset="0"/>
              </a:rPr>
              <a:t>işlemleri </a:t>
            </a:r>
            <a:r>
              <a:rPr lang="tr-TR" sz="2400" dirty="0">
                <a:latin typeface="Times New Roman" pitchFamily="18" charset="0"/>
                <a:cs typeface="Times New Roman" pitchFamily="18" charset="0"/>
              </a:rPr>
              <a:t>Eylül ayının 10'una kadar ilan edilerek kayıtların da Eylül ayının 15 ine kadar </a:t>
            </a:r>
            <a:r>
              <a:rPr lang="tr-TR" sz="2400" dirty="0" smtClean="0">
                <a:latin typeface="Times New Roman" pitchFamily="18" charset="0"/>
                <a:cs typeface="Times New Roman" pitchFamily="18" charset="0"/>
              </a:rPr>
              <a:t>bitirilir. Kaydı </a:t>
            </a:r>
            <a:r>
              <a:rPr lang="tr-TR" sz="2400" dirty="0">
                <a:latin typeface="Times New Roman" pitchFamily="18" charset="0"/>
                <a:cs typeface="Times New Roman" pitchFamily="18" charset="0"/>
              </a:rPr>
              <a:t>yapılan öğrencilerin Eylül ayının sonuna kadar yatay geçiş yaptığı yükseköğretim kurumuna </a:t>
            </a:r>
            <a:r>
              <a:rPr lang="tr-TR" sz="2400" dirty="0" smtClean="0">
                <a:latin typeface="Times New Roman" pitchFamily="18" charset="0"/>
                <a:cs typeface="Times New Roman" pitchFamily="18" charset="0"/>
              </a:rPr>
              <a:t>bildirilir.  </a:t>
            </a:r>
          </a:p>
          <a:p>
            <a:pPr marL="0" indent="0" algn="just">
              <a:buNone/>
            </a:pP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dirty="0">
                <a:latin typeface="Times New Roman" pitchFamily="18" charset="0"/>
                <a:cs typeface="Times New Roman" pitchFamily="18" charset="0"/>
              </a:rPr>
              <a:t>Söz konusu madde uyarınca bir programa başvuran öğrenci sayısının başvurunun yapıldığı yıl için </a:t>
            </a:r>
            <a:r>
              <a:rPr lang="tr-TR" sz="2400" dirty="0" smtClean="0">
                <a:latin typeface="Times New Roman" pitchFamily="18" charset="0"/>
                <a:cs typeface="Times New Roman" pitchFamily="18" charset="0"/>
              </a:rPr>
              <a:t>belirlenen </a:t>
            </a:r>
            <a:r>
              <a:rPr lang="tr-TR" sz="2400" dirty="0">
                <a:latin typeface="Times New Roman" pitchFamily="18" charset="0"/>
                <a:cs typeface="Times New Roman" pitchFamily="18" charset="0"/>
              </a:rPr>
              <a:t>kontenjanı geçmemesi durumunda adayların </a:t>
            </a:r>
            <a:r>
              <a:rPr lang="tr-TR" sz="2400" dirty="0" smtClean="0">
                <a:latin typeface="Times New Roman" pitchFamily="18" charset="0"/>
                <a:cs typeface="Times New Roman" pitchFamily="18" charset="0"/>
              </a:rPr>
              <a:t>kayıtları yapılır, </a:t>
            </a:r>
            <a:r>
              <a:rPr lang="tr-TR" sz="2400" dirty="0">
                <a:latin typeface="Times New Roman" pitchFamily="18" charset="0"/>
                <a:cs typeface="Times New Roman" pitchFamily="18" charset="0"/>
              </a:rPr>
              <a:t>başvuran aday sayısının kontenjandan fazla olması durumunda ÖSYM puanı en yüksek adaydan başlamak üzere kontenjan kadar adayın </a:t>
            </a:r>
            <a:r>
              <a:rPr lang="tr-TR" sz="2400" dirty="0" smtClean="0">
                <a:latin typeface="Times New Roman" pitchFamily="18" charset="0"/>
                <a:cs typeface="Times New Roman" pitchFamily="18" charset="0"/>
              </a:rPr>
              <a:t>kaydı yapılır.</a:t>
            </a:r>
          </a:p>
          <a:p>
            <a:pPr marL="0" indent="0" algn="just">
              <a:buNone/>
            </a:pPr>
            <a:endParaRPr lang="tr-TR" sz="2400" dirty="0">
              <a:latin typeface="Times New Roman" pitchFamily="18" charset="0"/>
              <a:cs typeface="Times New Roman" pitchFamily="18" charset="0"/>
            </a:endParaRPr>
          </a:p>
          <a:p>
            <a:pPr marL="0" indent="0" algn="just">
              <a:buNone/>
            </a:pP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26574807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1"/>
          </a:lnRef>
          <a:fillRef idx="2">
            <a:schemeClr val="accent1"/>
          </a:fillRef>
          <a:effectRef idx="1">
            <a:schemeClr val="accent1"/>
          </a:effectRef>
          <a:fontRef idx="minor">
            <a:schemeClr val="dk1"/>
          </a:fontRef>
        </p:style>
        <p:txBody>
          <a:bodyPr/>
          <a:lstStyle/>
          <a:p>
            <a:pPr marL="0" indent="0" algn="just">
              <a:buNone/>
            </a:pPr>
            <a:r>
              <a:rPr lang="tr-TR" dirty="0" smtClean="0"/>
              <a:t>*</a:t>
            </a:r>
            <a:r>
              <a:rPr lang="tr-TR" sz="2400" dirty="0">
                <a:latin typeface="Times New Roman" pitchFamily="18" charset="0"/>
                <a:cs typeface="Times New Roman" pitchFamily="18" charset="0"/>
              </a:rPr>
              <a:t>DGS puanı ile sadece DGS Kılavuzlarında tanımlanan </a:t>
            </a:r>
            <a:r>
              <a:rPr lang="tr-TR" sz="2400" dirty="0" err="1">
                <a:latin typeface="Times New Roman" pitchFamily="18" charset="0"/>
                <a:cs typeface="Times New Roman" pitchFamily="18" charset="0"/>
              </a:rPr>
              <a:t>önlisans</a:t>
            </a:r>
            <a:r>
              <a:rPr lang="tr-TR" sz="2400" dirty="0">
                <a:latin typeface="Times New Roman" pitchFamily="18" charset="0"/>
                <a:cs typeface="Times New Roman" pitchFamily="18" charset="0"/>
              </a:rPr>
              <a:t> alanlarının devam edebileceği yükseköğretim lisans programlarına başvuru </a:t>
            </a:r>
            <a:r>
              <a:rPr lang="tr-TR" sz="2400" dirty="0" smtClean="0">
                <a:latin typeface="Times New Roman" pitchFamily="18" charset="0"/>
                <a:cs typeface="Times New Roman" pitchFamily="18" charset="0"/>
              </a:rPr>
              <a:t>yapılabilecektir </a:t>
            </a:r>
            <a:r>
              <a:rPr lang="tr-TR" sz="2400" dirty="0">
                <a:latin typeface="Times New Roman" pitchFamily="18" charset="0"/>
                <a:cs typeface="Times New Roman" pitchFamily="18" charset="0"/>
              </a:rPr>
              <a:t>ve adayların ilgili yıl için programın DGS puanına sahip olmaları gerektiğine ile ilgili yılda DGS ile öğrenci alınmamışsa öğrencilerin o programa başvuru </a:t>
            </a:r>
            <a:r>
              <a:rPr lang="tr-TR" sz="2400" dirty="0" smtClean="0">
                <a:latin typeface="Times New Roman" pitchFamily="18" charset="0"/>
                <a:cs typeface="Times New Roman" pitchFamily="18" charset="0"/>
              </a:rPr>
              <a:t>yapamayacaklardır.  </a:t>
            </a:r>
          </a:p>
          <a:p>
            <a:pPr marL="0" indent="0" algn="just">
              <a:buNone/>
            </a:pP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dirty="0">
                <a:latin typeface="Times New Roman" pitchFamily="18" charset="0"/>
                <a:cs typeface="Times New Roman" pitchFamily="18" charset="0"/>
              </a:rPr>
              <a:t>Ek Madde 1 uyarınca yatay geçiş için başvuran öğrencilerin ÖSYS/YKS/ÖZYES Kılavuzunda programa kayıt olabilmeleri için aranan özel koşulların bulunması durumunda, bu koşulları sağlamaları gerektiğine, </a:t>
            </a:r>
            <a:r>
              <a:rPr lang="tr-TR" sz="2400" dirty="0" smtClean="0">
                <a:latin typeface="Times New Roman" pitchFamily="18" charset="0"/>
                <a:cs typeface="Times New Roman" pitchFamily="18" charset="0"/>
              </a:rPr>
              <a:t>  </a:t>
            </a:r>
          </a:p>
          <a:p>
            <a:pPr marL="0" indent="0" algn="just">
              <a:buNone/>
            </a:pPr>
            <a:endParaRPr lang="tr-TR" sz="2400" dirty="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dirty="0">
                <a:latin typeface="Times New Roman" pitchFamily="18" charset="0"/>
                <a:cs typeface="Times New Roman" pitchFamily="18" charset="0"/>
              </a:rPr>
              <a:t>Öğretim dili tamamen veya kısmen yabancı dilde eğitim yapan programlara geçişte öğrencinin ilgili yükseköğretim kurumu tarafından aradığı yabancı dil şartını sağlaması </a:t>
            </a:r>
            <a:r>
              <a:rPr lang="tr-TR" sz="2400" dirty="0" smtClean="0">
                <a:latin typeface="Times New Roman" pitchFamily="18" charset="0"/>
                <a:cs typeface="Times New Roman" pitchFamily="18" charset="0"/>
              </a:rPr>
              <a:t>gerekmektedir, </a:t>
            </a:r>
            <a:r>
              <a:rPr lang="tr-TR" sz="2400" dirty="0">
                <a:latin typeface="Times New Roman" pitchFamily="18" charset="0"/>
                <a:cs typeface="Times New Roman" pitchFamily="18" charset="0"/>
              </a:rPr>
              <a:t>kayıtlı olduğu programda iki yıl hazırlık sınıfı eğitimi almış </a:t>
            </a:r>
            <a:r>
              <a:rPr lang="tr-TR" sz="2400" dirty="0" smtClean="0">
                <a:latin typeface="Times New Roman" pitchFamily="18" charset="0"/>
                <a:cs typeface="Times New Roman" pitchFamily="18" charset="0"/>
              </a:rPr>
              <a:t>olanlar </a:t>
            </a:r>
            <a:r>
              <a:rPr lang="tr-TR" sz="2400" dirty="0">
                <a:latin typeface="Times New Roman" pitchFamily="18" charset="0"/>
                <a:cs typeface="Times New Roman" pitchFamily="18" charset="0"/>
              </a:rPr>
              <a:t>tekrar hazırlık sınıfı eğitimi </a:t>
            </a:r>
            <a:r>
              <a:rPr lang="tr-TR" sz="2400" dirty="0" smtClean="0">
                <a:latin typeface="Times New Roman" pitchFamily="18" charset="0"/>
                <a:cs typeface="Times New Roman" pitchFamily="18" charset="0"/>
              </a:rPr>
              <a:t>alamazlar,  </a:t>
            </a: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23805247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1"/>
          </a:lnRef>
          <a:fillRef idx="2">
            <a:schemeClr val="accent1"/>
          </a:fillRef>
          <a:effectRef idx="1">
            <a:schemeClr val="accent1"/>
          </a:effectRef>
          <a:fontRef idx="minor">
            <a:schemeClr val="dk1"/>
          </a:fontRef>
        </p:style>
        <p:txBody>
          <a:bodyPr/>
          <a:lstStyle/>
          <a:p>
            <a:pPr marL="0" indent="0" algn="just">
              <a:buNone/>
            </a:pPr>
            <a:r>
              <a:rPr lang="tr-TR" dirty="0"/>
              <a:t>*</a:t>
            </a:r>
            <a:r>
              <a:rPr lang="tr-TR" b="1" dirty="0">
                <a:solidFill>
                  <a:srgbClr val="FF0000"/>
                </a:solidFill>
              </a:rPr>
              <a:t>Başvuruların değerlendirilmesinde sadece öğrencinin kayıtlı olduğu programa yerleştiği yıldaki ÖSYM merkezi yerleştirme puanlarının dikkate </a:t>
            </a:r>
            <a:r>
              <a:rPr lang="tr-TR" b="1" dirty="0" smtClean="0">
                <a:solidFill>
                  <a:srgbClr val="FF0000"/>
                </a:solidFill>
              </a:rPr>
              <a:t>alınır, </a:t>
            </a:r>
            <a:r>
              <a:rPr lang="tr-TR" b="1" dirty="0">
                <a:solidFill>
                  <a:srgbClr val="FF0000"/>
                </a:solidFill>
              </a:rPr>
              <a:t>başarı vb. şart </a:t>
            </a:r>
            <a:r>
              <a:rPr lang="tr-TR" b="1" dirty="0" smtClean="0">
                <a:solidFill>
                  <a:srgbClr val="FF0000"/>
                </a:solidFill>
              </a:rPr>
              <a:t>aranmaz.</a:t>
            </a:r>
          </a:p>
          <a:p>
            <a:pPr marL="0" indent="0" algn="just">
              <a:buNone/>
            </a:pPr>
            <a:endParaRPr lang="tr-TR" b="1" dirty="0">
              <a:solidFill>
                <a:srgbClr val="FF0000"/>
              </a:solidFill>
            </a:endParaRPr>
          </a:p>
          <a:p>
            <a:pPr marL="0" indent="0" algn="just">
              <a:buNone/>
            </a:pPr>
            <a:endParaRPr lang="tr-TR" b="1" dirty="0" smtClean="0">
              <a:solidFill>
                <a:srgbClr val="FF0000"/>
              </a:solidFill>
            </a:endParaRPr>
          </a:p>
          <a:p>
            <a:pPr marL="0" indent="0" algn="just">
              <a:buNone/>
            </a:pPr>
            <a:endParaRPr lang="tr-TR" b="1" dirty="0">
              <a:solidFill>
                <a:srgbClr val="FF0000"/>
              </a:solidFill>
            </a:endParaRPr>
          </a:p>
        </p:txBody>
      </p:sp>
    </p:spTree>
    <p:extLst>
      <p:ext uri="{BB962C8B-B14F-4D97-AF65-F5344CB8AC3E}">
        <p14:creationId xmlns:p14="http://schemas.microsoft.com/office/powerpoint/2010/main" val="32567028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6"/>
          </a:lnRef>
          <a:fillRef idx="2">
            <a:schemeClr val="accent6"/>
          </a:fillRef>
          <a:effectRef idx="1">
            <a:schemeClr val="accent6"/>
          </a:effectRef>
          <a:fontRef idx="minor">
            <a:schemeClr val="dk1"/>
          </a:fontRef>
        </p:style>
        <p:txBody>
          <a:bodyPr/>
          <a:lstStyle/>
          <a:p>
            <a:pPr marL="0" indent="0">
              <a:buNone/>
            </a:pPr>
            <a:endParaRPr lang="tr-TR" dirty="0" smtClean="0"/>
          </a:p>
          <a:p>
            <a:pPr marL="0" indent="0" algn="ctr">
              <a:buNone/>
            </a:pPr>
            <a:r>
              <a:rPr lang="tr-TR" b="1" dirty="0" smtClean="0">
                <a:latin typeface="Times New Roman" pitchFamily="18" charset="0"/>
                <a:cs typeface="Times New Roman" pitchFamily="18" charset="0"/>
              </a:rPr>
              <a:t>BAHAR DÖNEMİ BAŞVURULARI</a:t>
            </a:r>
          </a:p>
          <a:p>
            <a:pPr marL="0" indent="0" algn="ctr">
              <a:buNone/>
            </a:pPr>
            <a:r>
              <a:rPr lang="tr-TR" b="1" dirty="0" smtClean="0">
                <a:latin typeface="Times New Roman" pitchFamily="18" charset="0"/>
                <a:cs typeface="Times New Roman" pitchFamily="18" charset="0"/>
              </a:rPr>
              <a:t>(EK MADDE 1)   </a:t>
            </a:r>
          </a:p>
          <a:p>
            <a:pPr marL="0" indent="0" algn="ctr">
              <a:buNone/>
            </a:pPr>
            <a:endParaRPr lang="tr-TR" b="1" dirty="0">
              <a:latin typeface="Times New Roman" pitchFamily="18" charset="0"/>
              <a:cs typeface="Times New Roman" pitchFamily="18" charset="0"/>
            </a:endParaRPr>
          </a:p>
          <a:p>
            <a:pPr marL="0" indent="0" algn="just">
              <a:buNone/>
            </a:pPr>
            <a:r>
              <a:rPr lang="tr-TR" b="1" dirty="0" smtClean="0">
                <a:latin typeface="Times New Roman" pitchFamily="18" charset="0"/>
                <a:cs typeface="Times New Roman" pitchFamily="18" charset="0"/>
              </a:rPr>
              <a:t>*</a:t>
            </a:r>
            <a:r>
              <a:rPr lang="tr-TR" dirty="0">
                <a:latin typeface="Times New Roman" pitchFamily="18" charset="0"/>
                <a:cs typeface="Times New Roman" pitchFamily="18" charset="0"/>
              </a:rPr>
              <a:t>Yükseköğretim kurumlarının planlamaları noktasında zaaf oluşmaması için sadece bahar dönemi için Ek Madde 1 uyarınca öğrenci alınıp alınmayacağının üniversitelerin yetkili kurulları tarafından karara </a:t>
            </a:r>
            <a:r>
              <a:rPr lang="tr-TR" dirty="0" smtClean="0">
                <a:latin typeface="Times New Roman" pitchFamily="18" charset="0"/>
                <a:cs typeface="Times New Roman" pitchFamily="18" charset="0"/>
              </a:rPr>
              <a:t>bağlanır. </a:t>
            </a:r>
            <a:endParaRPr lang="tr-TR" b="1" dirty="0">
              <a:latin typeface="Times New Roman" pitchFamily="18" charset="0"/>
              <a:cs typeface="Times New Roman" pitchFamily="18" charset="0"/>
            </a:endParaRPr>
          </a:p>
        </p:txBody>
      </p:sp>
    </p:spTree>
    <p:extLst>
      <p:ext uri="{BB962C8B-B14F-4D97-AF65-F5344CB8AC3E}">
        <p14:creationId xmlns:p14="http://schemas.microsoft.com/office/powerpoint/2010/main" val="1792593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lstStyle/>
          <a:p>
            <a:endParaRPr lang="tr-TR" dirty="0"/>
          </a:p>
        </p:txBody>
      </p:sp>
      <p:sp>
        <p:nvSpPr>
          <p:cNvPr id="3" name="İçerik Yer Tutucusu 2"/>
          <p:cNvSpPr>
            <a:spLocks noGrp="1"/>
          </p:cNvSpPr>
          <p:nvPr>
            <p:ph idx="1"/>
          </p:nvPr>
        </p:nvSpPr>
        <p:spPr>
          <a:xfrm>
            <a:off x="0" y="0"/>
            <a:ext cx="9144000" cy="6858000"/>
          </a:xfrm>
          <a:solidFill>
            <a:schemeClr val="tx2">
              <a:lumMod val="20000"/>
              <a:lumOff val="80000"/>
            </a:schemeClr>
          </a:solidFill>
        </p:spPr>
        <p:txBody>
          <a:bodyPr>
            <a:normAutofit fontScale="92500" lnSpcReduction="20000"/>
          </a:bodyPr>
          <a:lstStyle/>
          <a:p>
            <a:pPr marL="0" indent="0" algn="just">
              <a:buNone/>
            </a:pPr>
            <a:r>
              <a:rPr lang="tr-TR" dirty="0" smtClean="0"/>
              <a:t>* </a:t>
            </a:r>
            <a:r>
              <a:rPr lang="tr-TR" sz="2800" dirty="0" err="1" smtClean="0">
                <a:latin typeface="Times New Roman" pitchFamily="18" charset="0"/>
                <a:cs typeface="Times New Roman" pitchFamily="18" charset="0"/>
              </a:rPr>
              <a:t>Önlisans</a:t>
            </a:r>
            <a:r>
              <a:rPr lang="tr-TR" sz="2800" dirty="0" smtClean="0">
                <a:latin typeface="Times New Roman" pitchFamily="18" charset="0"/>
                <a:cs typeface="Times New Roman" pitchFamily="18" charset="0"/>
              </a:rPr>
              <a:t> </a:t>
            </a:r>
            <a:r>
              <a:rPr lang="tr-TR" sz="2800" dirty="0">
                <a:latin typeface="Times New Roman" pitchFamily="18" charset="0"/>
                <a:cs typeface="Times New Roman" pitchFamily="18" charset="0"/>
              </a:rPr>
              <a:t>ve lisans diploma programlarının hazırlık sınıfına; </a:t>
            </a:r>
            <a:r>
              <a:rPr lang="tr-TR" sz="2800" dirty="0" err="1">
                <a:latin typeface="Times New Roman" pitchFamily="18" charset="0"/>
                <a:cs typeface="Times New Roman" pitchFamily="18" charset="0"/>
              </a:rPr>
              <a:t>önlisans</a:t>
            </a:r>
            <a:r>
              <a:rPr lang="tr-TR" sz="2800" dirty="0">
                <a:latin typeface="Times New Roman" pitchFamily="18" charset="0"/>
                <a:cs typeface="Times New Roman" pitchFamily="18" charset="0"/>
              </a:rPr>
              <a:t> diploma programlarının ilk yarıyılı ile son yarıyılına, lisans diploma programlarının ilk iki yarıyılı ile son iki yarıyılına yatay </a:t>
            </a:r>
            <a:r>
              <a:rPr lang="tr-TR" sz="2800" dirty="0" smtClean="0">
                <a:latin typeface="Times New Roman" pitchFamily="18" charset="0"/>
                <a:cs typeface="Times New Roman" pitchFamily="18" charset="0"/>
              </a:rPr>
              <a:t>geçiş </a:t>
            </a:r>
            <a:r>
              <a:rPr lang="tr-TR" sz="2800" dirty="0">
                <a:latin typeface="Times New Roman" pitchFamily="18" charset="0"/>
                <a:cs typeface="Times New Roman" pitchFamily="18" charset="0"/>
              </a:rPr>
              <a:t>yapılamaz</a:t>
            </a:r>
            <a:r>
              <a:rPr lang="tr-TR" sz="2800" dirty="0" smtClean="0">
                <a:latin typeface="Times New Roman" pitchFamily="18" charset="0"/>
                <a:cs typeface="Times New Roman" pitchFamily="18" charset="0"/>
              </a:rPr>
              <a:t>. </a:t>
            </a:r>
          </a:p>
          <a:p>
            <a:pPr marL="0" indent="0" algn="just">
              <a:buNone/>
            </a:pPr>
            <a:endParaRPr lang="tr-TR" sz="2800" dirty="0" smtClean="0">
              <a:latin typeface="Times New Roman" pitchFamily="18" charset="0"/>
              <a:cs typeface="Times New Roman" pitchFamily="18" charset="0"/>
            </a:endParaRPr>
          </a:p>
          <a:p>
            <a:pPr marL="0" indent="0" algn="just">
              <a:buNone/>
            </a:pPr>
            <a:r>
              <a:rPr lang="tr-TR" sz="2800" dirty="0" smtClean="0">
                <a:latin typeface="Times New Roman" pitchFamily="18" charset="0"/>
                <a:cs typeface="Times New Roman" pitchFamily="18" charset="0"/>
              </a:rPr>
              <a:t>*</a:t>
            </a:r>
            <a:r>
              <a:rPr lang="tr-TR" sz="2800" dirty="0">
                <a:latin typeface="Times New Roman" pitchFamily="18" charset="0"/>
                <a:cs typeface="Times New Roman" pitchFamily="18" charset="0"/>
              </a:rPr>
              <a:t>Aynı yükseköğretim kurumunda aynı diploma programlarında birinci öğretimden ikinci öğretime kontenjan sınırlaması olmaksızın yatay geçiş yapılabilir. Ancak, ikinci öğretim diploma programına geçiş yapan öğrenciler ikinci öğretim ücreti öderler.</a:t>
            </a:r>
            <a:endParaRPr lang="tr-TR" sz="2800" dirty="0" smtClean="0">
              <a:latin typeface="Times New Roman" pitchFamily="18" charset="0"/>
              <a:cs typeface="Times New Roman" pitchFamily="18" charset="0"/>
            </a:endParaRPr>
          </a:p>
          <a:p>
            <a:pPr marL="0" indent="0" algn="just">
              <a:buNone/>
            </a:pPr>
            <a:endParaRPr lang="tr-TR" sz="2800" dirty="0" smtClean="0">
              <a:latin typeface="Times New Roman" pitchFamily="18" charset="0"/>
              <a:cs typeface="Times New Roman" pitchFamily="18" charset="0"/>
            </a:endParaRPr>
          </a:p>
          <a:p>
            <a:pPr marL="0" indent="0" algn="just">
              <a:buNone/>
            </a:pPr>
            <a:r>
              <a:rPr lang="tr-TR" sz="2800" dirty="0" smtClean="0">
                <a:latin typeface="Times New Roman" pitchFamily="18" charset="0"/>
                <a:cs typeface="Times New Roman" pitchFamily="18" charset="0"/>
              </a:rPr>
              <a:t>*</a:t>
            </a:r>
            <a:r>
              <a:rPr lang="tr-TR" sz="2800" dirty="0">
                <a:latin typeface="Times New Roman" pitchFamily="18" charset="0"/>
                <a:cs typeface="Times New Roman" pitchFamily="18" charset="0"/>
              </a:rPr>
              <a:t>Açık veya uzaktan öğretimden diğer açık veya uzaktan öğretim diploma programlarına yatay geçiş yapılabilir. Açık ve uzaktan öğretimden örgün öğretim programlarına geçiş yapılabilmesi için, öğrencinin öğrenim görmekte olduğu programdaki genel not ortalamasının 100 üzerinden 80 veya üzeri olması veya kayıt olduğu yıldaki merkezi  yerleştirme puanının, geçmek istediği üniversitenin diploma programının o yılki taban puanına eşit veya  yüksek olması gerekir.</a:t>
            </a:r>
          </a:p>
        </p:txBody>
      </p:sp>
    </p:spTree>
    <p:extLst>
      <p:ext uri="{BB962C8B-B14F-4D97-AF65-F5344CB8AC3E}">
        <p14:creationId xmlns:p14="http://schemas.microsoft.com/office/powerpoint/2010/main" val="217771685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6"/>
          </a:lnRef>
          <a:fillRef idx="2">
            <a:schemeClr val="accent6"/>
          </a:fillRef>
          <a:effectRef idx="1">
            <a:schemeClr val="accent6"/>
          </a:effectRef>
          <a:fontRef idx="minor">
            <a:schemeClr val="dk1"/>
          </a:fontRef>
        </p:style>
        <p:txBody>
          <a:bodyPr/>
          <a:lstStyle/>
          <a:p>
            <a:pPr marL="0" indent="0" algn="just">
              <a:buNone/>
            </a:pPr>
            <a:r>
              <a:rPr lang="tr-TR" dirty="0" smtClean="0"/>
              <a:t>* </a:t>
            </a:r>
            <a:r>
              <a:rPr lang="tr-TR" sz="2400" dirty="0" smtClean="0">
                <a:latin typeface="Times New Roman" pitchFamily="18" charset="0"/>
                <a:cs typeface="Times New Roman" pitchFamily="18" charset="0"/>
              </a:rPr>
              <a:t>Yurdumuzdaki </a:t>
            </a:r>
            <a:r>
              <a:rPr lang="tr-TR" sz="2400" dirty="0">
                <a:latin typeface="Times New Roman" pitchFamily="18" charset="0"/>
                <a:cs typeface="Times New Roman" pitchFamily="18" charset="0"/>
              </a:rPr>
              <a:t>Öğrenci Seçme ve Yerleştirme Sistemi Yükseköğretim Programları ve Kontenjanları Kılavuzunda (ÖSYS/YKS/ÖZYES) yer alan yükseköğretim kurumlarına kayıt yaptırmış </a:t>
            </a:r>
            <a:r>
              <a:rPr lang="tr-TR" sz="2400" dirty="0" smtClean="0">
                <a:latin typeface="Times New Roman" pitchFamily="18" charset="0"/>
                <a:cs typeface="Times New Roman" pitchFamily="18" charset="0"/>
              </a:rPr>
              <a:t>adaylar </a:t>
            </a:r>
            <a:r>
              <a:rPr lang="tr-TR" sz="2400" dirty="0">
                <a:latin typeface="Times New Roman" pitchFamily="18" charset="0"/>
                <a:cs typeface="Times New Roman" pitchFamily="18" charset="0"/>
              </a:rPr>
              <a:t>başvuru </a:t>
            </a:r>
            <a:r>
              <a:rPr lang="tr-TR" sz="2400" dirty="0" smtClean="0">
                <a:latin typeface="Times New Roman" pitchFamily="18" charset="0"/>
                <a:cs typeface="Times New Roman" pitchFamily="18" charset="0"/>
              </a:rPr>
              <a:t>yapabilirler, </a:t>
            </a:r>
            <a:r>
              <a:rPr lang="tr-TR" sz="2400" dirty="0">
                <a:latin typeface="Times New Roman" pitchFamily="18" charset="0"/>
                <a:cs typeface="Times New Roman" pitchFamily="18" charset="0"/>
              </a:rPr>
              <a:t>ÖSYS/YKS/ÖZYES Kılavuzlarında yer alan veya almayan yurt dışındaki diğer yükseköğretim kurumlarına kayıt yaptırmış </a:t>
            </a:r>
            <a:r>
              <a:rPr lang="tr-TR" sz="2400" dirty="0" smtClean="0">
                <a:latin typeface="Times New Roman" pitchFamily="18" charset="0"/>
                <a:cs typeface="Times New Roman" pitchFamily="18" charset="0"/>
              </a:rPr>
              <a:t>adaylar başvuru yapamazlar, </a:t>
            </a:r>
          </a:p>
          <a:p>
            <a:pPr marL="0" indent="0" algn="just">
              <a:buNone/>
            </a:pPr>
            <a:endParaRPr lang="tr-TR" sz="2400" dirty="0" smtClean="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dirty="0">
                <a:latin typeface="Times New Roman" pitchFamily="18" charset="0"/>
                <a:cs typeface="Times New Roman" pitchFamily="18" charset="0"/>
              </a:rPr>
              <a:t>İlgili yılın ÖSYS/YKS/ÖZYES sonucunda herhangi bir yükseköğretim programına kayıt olan </a:t>
            </a:r>
            <a:r>
              <a:rPr lang="tr-TR" sz="2400" dirty="0" smtClean="0">
                <a:latin typeface="Times New Roman" pitchFamily="18" charset="0"/>
                <a:cs typeface="Times New Roman" pitchFamily="18" charset="0"/>
              </a:rPr>
              <a:t>öğrenciler </a:t>
            </a:r>
            <a:r>
              <a:rPr lang="tr-TR" sz="2400" dirty="0">
                <a:latin typeface="Times New Roman" pitchFamily="18" charset="0"/>
                <a:cs typeface="Times New Roman" pitchFamily="18" charset="0"/>
              </a:rPr>
              <a:t>de bahar dönemi için başvuru </a:t>
            </a:r>
            <a:r>
              <a:rPr lang="tr-TR" sz="2400" dirty="0" smtClean="0">
                <a:latin typeface="Times New Roman" pitchFamily="18" charset="0"/>
                <a:cs typeface="Times New Roman" pitchFamily="18" charset="0"/>
              </a:rPr>
              <a:t>yapabilirler,  </a:t>
            </a:r>
          </a:p>
          <a:p>
            <a:pPr marL="0" indent="0" algn="just">
              <a:buNone/>
            </a:pPr>
            <a:endParaRPr lang="tr-TR" sz="2400" dirty="0" smtClean="0">
              <a:latin typeface="Times New Roman" pitchFamily="18" charset="0"/>
              <a:cs typeface="Times New Roman" pitchFamily="18" charset="0"/>
            </a:endParaRPr>
          </a:p>
          <a:p>
            <a:pPr marL="0" indent="0" algn="just">
              <a:buNone/>
            </a:pPr>
            <a:r>
              <a:rPr lang="tr-TR" sz="2400" dirty="0" smtClean="0">
                <a:latin typeface="Times New Roman" pitchFamily="18" charset="0"/>
                <a:cs typeface="Times New Roman" pitchFamily="18" charset="0"/>
              </a:rPr>
              <a:t>*</a:t>
            </a:r>
            <a:r>
              <a:rPr lang="tr-TR" sz="2400" dirty="0">
                <a:latin typeface="Times New Roman" pitchFamily="18" charset="0"/>
                <a:cs typeface="Times New Roman" pitchFamily="18" charset="0"/>
              </a:rPr>
              <a:t>Sadece bahar dönemine mahsus olmak üzere Üniversiteler tarafından ayrılan </a:t>
            </a:r>
            <a:r>
              <a:rPr lang="tr-TR" sz="2400" dirty="0" smtClean="0">
                <a:latin typeface="Times New Roman" pitchFamily="18" charset="0"/>
                <a:cs typeface="Times New Roman" pitchFamily="18" charset="0"/>
              </a:rPr>
              <a:t>kontenjanları </a:t>
            </a:r>
            <a:r>
              <a:rPr lang="tr-TR" sz="2400" dirty="0">
                <a:latin typeface="Times New Roman" pitchFamily="18" charset="0"/>
                <a:cs typeface="Times New Roman" pitchFamily="18" charset="0"/>
              </a:rPr>
              <a:t>ilan </a:t>
            </a:r>
            <a:r>
              <a:rPr lang="tr-TR" sz="2400" dirty="0" smtClean="0">
                <a:latin typeface="Times New Roman" pitchFamily="18" charset="0"/>
                <a:cs typeface="Times New Roman" pitchFamily="18" charset="0"/>
              </a:rPr>
              <a:t>edilir, </a:t>
            </a:r>
            <a:r>
              <a:rPr lang="tr-TR" sz="2400" dirty="0">
                <a:latin typeface="Times New Roman" pitchFamily="18" charset="0"/>
                <a:cs typeface="Times New Roman" pitchFamily="18" charset="0"/>
              </a:rPr>
              <a:t>başvuruların ve değerlendirmelerin bahar dönemi için eğitim öğretim dönemi başlamadan önce </a:t>
            </a:r>
            <a:r>
              <a:rPr lang="tr-TR" sz="2400" dirty="0" smtClean="0">
                <a:latin typeface="Times New Roman" pitchFamily="18" charset="0"/>
                <a:cs typeface="Times New Roman" pitchFamily="18" charset="0"/>
              </a:rPr>
              <a:t>yapılır,</a:t>
            </a:r>
          </a:p>
          <a:p>
            <a:pPr marL="0" indent="0" algn="just">
              <a:buNone/>
            </a:pPr>
            <a:r>
              <a:rPr lang="tr-TR" sz="2400" dirty="0">
                <a:latin typeface="Times New Roman" pitchFamily="18" charset="0"/>
                <a:cs typeface="Times New Roman" pitchFamily="18" charset="0"/>
              </a:rPr>
              <a:t>*</a:t>
            </a:r>
            <a:r>
              <a:rPr lang="tr-TR" sz="2400" dirty="0" smtClean="0">
                <a:latin typeface="Times New Roman" pitchFamily="18" charset="0"/>
                <a:cs typeface="Times New Roman" pitchFamily="18" charset="0"/>
              </a:rPr>
              <a:t> </a:t>
            </a:r>
            <a:r>
              <a:rPr lang="tr-TR" sz="2400" b="1" dirty="0">
                <a:latin typeface="Times New Roman" pitchFamily="18" charset="0"/>
                <a:cs typeface="Times New Roman" pitchFamily="18" charset="0"/>
              </a:rPr>
              <a:t>Başvuruların değerlendirilmesinde sadece öğrencinin kayıtlı olduğu programa yerleştiği yıldaki ÖSYM merkezi yerleştirme puanlarının dikkate </a:t>
            </a:r>
            <a:r>
              <a:rPr lang="tr-TR" sz="2400" b="1" dirty="0" smtClean="0">
                <a:latin typeface="Times New Roman" pitchFamily="18" charset="0"/>
                <a:cs typeface="Times New Roman" pitchFamily="18" charset="0"/>
              </a:rPr>
              <a:t>alınır, </a:t>
            </a:r>
            <a:r>
              <a:rPr lang="tr-TR" sz="2400" b="1" dirty="0">
                <a:latin typeface="Times New Roman" pitchFamily="18" charset="0"/>
                <a:cs typeface="Times New Roman" pitchFamily="18" charset="0"/>
              </a:rPr>
              <a:t>başarı vb. şart </a:t>
            </a:r>
            <a:r>
              <a:rPr lang="tr-TR" sz="2400" b="1" dirty="0" smtClean="0">
                <a:latin typeface="Times New Roman" pitchFamily="18" charset="0"/>
                <a:cs typeface="Times New Roman" pitchFamily="18" charset="0"/>
              </a:rPr>
              <a:t>aranmaz, </a:t>
            </a:r>
            <a:endParaRPr lang="tr-TR"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37969863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16288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2"/>
          </a:lnRef>
          <a:fillRef idx="2">
            <a:schemeClr val="accent2"/>
          </a:fillRef>
          <a:effectRef idx="1">
            <a:schemeClr val="accent2"/>
          </a:effectRef>
          <a:fontRef idx="minor">
            <a:schemeClr val="dk1"/>
          </a:fontRef>
        </p:style>
        <p:txBody>
          <a:bodyPr/>
          <a:lstStyle/>
          <a:p>
            <a:pPr marL="0" indent="0" algn="ctr">
              <a:buNone/>
            </a:pPr>
            <a:endParaRPr lang="tr-TR" dirty="0" smtClean="0"/>
          </a:p>
          <a:p>
            <a:pPr marL="0" indent="0" algn="ctr">
              <a:buNone/>
            </a:pPr>
            <a:endParaRPr lang="tr-TR" dirty="0"/>
          </a:p>
          <a:p>
            <a:pPr marL="0" indent="0" algn="ctr">
              <a:buNone/>
            </a:pPr>
            <a:endParaRPr lang="tr-TR" dirty="0" smtClean="0"/>
          </a:p>
          <a:p>
            <a:pPr marL="0" indent="0" algn="ctr">
              <a:buNone/>
            </a:pPr>
            <a:endParaRPr lang="tr-TR" dirty="0" smtClean="0"/>
          </a:p>
          <a:p>
            <a:pPr marL="0" indent="0" algn="ctr">
              <a:buNone/>
            </a:pPr>
            <a:r>
              <a:rPr lang="tr-TR" sz="8000" dirty="0" smtClean="0">
                <a:latin typeface="Times New Roman" pitchFamily="18" charset="0"/>
                <a:cs typeface="Times New Roman" pitchFamily="18" charset="0"/>
              </a:rPr>
              <a:t>TEŞEKKÜRLER</a:t>
            </a:r>
            <a:endParaRPr lang="tr-TR" sz="8000" dirty="0">
              <a:latin typeface="Times New Roman" pitchFamily="18" charset="0"/>
              <a:cs typeface="Times New Roman" pitchFamily="18" charset="0"/>
            </a:endParaRPr>
          </a:p>
          <a:p>
            <a:pPr marL="0" indent="0" algn="ctr">
              <a:buNone/>
            </a:pPr>
            <a:endParaRPr lang="tr-TR" dirty="0" smtClean="0"/>
          </a:p>
          <a:p>
            <a:pPr marL="0" indent="0" algn="ctr">
              <a:buNone/>
            </a:pPr>
            <a:endParaRPr lang="tr-TR" dirty="0"/>
          </a:p>
        </p:txBody>
      </p:sp>
    </p:spTree>
    <p:extLst>
      <p:ext uri="{BB962C8B-B14F-4D97-AF65-F5344CB8AC3E}">
        <p14:creationId xmlns:p14="http://schemas.microsoft.com/office/powerpoint/2010/main" val="33680641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28875" y="443781"/>
            <a:ext cx="4286250" cy="4353371"/>
          </a:xfrm>
        </p:spPr>
      </p:pic>
      <p:sp>
        <p:nvSpPr>
          <p:cNvPr id="5" name="Metin kutusu 4"/>
          <p:cNvSpPr txBox="1"/>
          <p:nvPr/>
        </p:nvSpPr>
        <p:spPr>
          <a:xfrm>
            <a:off x="683568" y="5085184"/>
            <a:ext cx="8136904" cy="338554"/>
          </a:xfrm>
          <a:prstGeom prst="rect">
            <a:avLst/>
          </a:prstGeom>
          <a:noFill/>
        </p:spPr>
        <p:txBody>
          <a:bodyPr wrap="square" rtlCol="0">
            <a:spAutoFit/>
          </a:bodyPr>
          <a:lstStyle/>
          <a:p>
            <a:r>
              <a:rPr lang="tr-TR" sz="1600" dirty="0"/>
              <a:t>  </a:t>
            </a:r>
            <a:r>
              <a:rPr lang="tr-TR" sz="1600" b="1" dirty="0"/>
              <a:t>https://anket.giresun.edu.tr/AnktAnketCevap/16b32b91-0159-444f-a167-4384db852524</a:t>
            </a:r>
          </a:p>
        </p:txBody>
      </p:sp>
    </p:spTree>
    <p:extLst>
      <p:ext uri="{BB962C8B-B14F-4D97-AF65-F5344CB8AC3E}">
        <p14:creationId xmlns:p14="http://schemas.microsoft.com/office/powerpoint/2010/main" val="1384428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8686800" cy="1700808"/>
          </a:xfrm>
        </p:spPr>
        <p:txBody>
          <a:bodyPr>
            <a:normAutofit/>
          </a:bodyPr>
          <a:lstStyle/>
          <a:p>
            <a:pPr algn="l"/>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marL="0" indent="0" algn="just">
              <a:buNone/>
            </a:pPr>
            <a:r>
              <a:rPr lang="tr-TR" dirty="0" smtClean="0"/>
              <a:t>*</a:t>
            </a:r>
            <a:r>
              <a:rPr lang="tr-TR" sz="2800" dirty="0">
                <a:latin typeface="Times New Roman" pitchFamily="18" charset="0"/>
                <a:cs typeface="Times New Roman" pitchFamily="18" charset="0"/>
              </a:rPr>
              <a:t>Diploma programları arasında yatay geçiş başvuruları, </a:t>
            </a:r>
            <a:r>
              <a:rPr lang="tr-TR" sz="2800" dirty="0" smtClean="0">
                <a:latin typeface="Times New Roman" pitchFamily="18" charset="0"/>
                <a:cs typeface="Times New Roman" pitchFamily="18" charset="0"/>
              </a:rPr>
              <a:t>         sadece </a:t>
            </a:r>
            <a:r>
              <a:rPr lang="tr-TR" sz="2800" dirty="0">
                <a:latin typeface="Times New Roman" pitchFamily="18" charset="0"/>
                <a:cs typeface="Times New Roman" pitchFamily="18" charset="0"/>
              </a:rPr>
              <a:t>ilan edilen süre içerisinde yapılır</a:t>
            </a:r>
            <a:r>
              <a:rPr lang="tr-TR" sz="2800" dirty="0" smtClean="0">
                <a:latin typeface="Times New Roman" pitchFamily="18" charset="0"/>
                <a:cs typeface="Times New Roman" pitchFamily="18" charset="0"/>
              </a:rPr>
              <a:t>.</a:t>
            </a:r>
          </a:p>
          <a:p>
            <a:pPr marL="0" indent="0" algn="just">
              <a:buNone/>
            </a:pPr>
            <a:endParaRPr lang="tr-TR" sz="2800" dirty="0">
              <a:latin typeface="Times New Roman" pitchFamily="18" charset="0"/>
              <a:cs typeface="Times New Roman" pitchFamily="18" charset="0"/>
            </a:endParaRPr>
          </a:p>
          <a:p>
            <a:pPr marL="0" indent="0" algn="just">
              <a:buNone/>
            </a:pPr>
            <a:r>
              <a:rPr lang="tr-TR" sz="2800" dirty="0" smtClean="0">
                <a:latin typeface="Times New Roman" pitchFamily="18" charset="0"/>
                <a:cs typeface="Times New Roman" pitchFamily="18" charset="0"/>
              </a:rPr>
              <a:t>*Çerçeve yönetmelikteki </a:t>
            </a:r>
            <a:r>
              <a:rPr lang="tr-TR" sz="2800" dirty="0">
                <a:latin typeface="Times New Roman" pitchFamily="18" charset="0"/>
                <a:cs typeface="Times New Roman" pitchFamily="18" charset="0"/>
              </a:rPr>
              <a:t>şartlara ilave olarak yatay geçiş başvurularının değerlendirilmesinde üniversite senatolarınca ayrıca kullanılacak kriterler belirlenebilir</a:t>
            </a:r>
            <a:r>
              <a:rPr lang="tr-TR" sz="2800" dirty="0" smtClean="0">
                <a:latin typeface="Times New Roman" pitchFamily="18" charset="0"/>
                <a:cs typeface="Times New Roman" pitchFamily="18" charset="0"/>
              </a:rPr>
              <a:t>.</a:t>
            </a:r>
          </a:p>
          <a:p>
            <a:pPr marL="0" indent="0" algn="just">
              <a:buNone/>
            </a:pPr>
            <a:endParaRPr lang="tr-TR" sz="2800" dirty="0">
              <a:latin typeface="Times New Roman" pitchFamily="18" charset="0"/>
              <a:cs typeface="Times New Roman" pitchFamily="18" charset="0"/>
            </a:endParaRPr>
          </a:p>
          <a:p>
            <a:pPr marL="0" indent="0" algn="just">
              <a:buNone/>
            </a:pPr>
            <a:r>
              <a:rPr lang="tr-TR" sz="2800" dirty="0" smtClean="0">
                <a:latin typeface="Times New Roman" pitchFamily="18" charset="0"/>
                <a:cs typeface="Times New Roman" pitchFamily="18" charset="0"/>
              </a:rPr>
              <a:t>*</a:t>
            </a:r>
            <a:r>
              <a:rPr lang="tr-TR" sz="2800" dirty="0">
                <a:latin typeface="Times New Roman" pitchFamily="18" charset="0"/>
                <a:cs typeface="Times New Roman" pitchFamily="18" charset="0"/>
              </a:rPr>
              <a:t>Başvurularla ilgili ön değerlendirmeyi, senatonun belirlemiş olduğu ilkeler çerçevesinde, ilgili yönetim kurulları tarafından oluşturulan komisyonlar yapar. </a:t>
            </a:r>
            <a:r>
              <a:rPr lang="tr-TR" sz="2800" dirty="0" smtClean="0">
                <a:latin typeface="Times New Roman" pitchFamily="18" charset="0"/>
                <a:cs typeface="Times New Roman" pitchFamily="18" charset="0"/>
              </a:rPr>
              <a:t>Başvurular</a:t>
            </a:r>
            <a:r>
              <a:rPr lang="tr-TR" sz="2800" dirty="0">
                <a:latin typeface="Times New Roman" pitchFamily="18" charset="0"/>
                <a:cs typeface="Times New Roman" pitchFamily="18" charset="0"/>
              </a:rPr>
              <a:t>, adayların genel not ortalaması ile programın puan türünde yükseköğretime kayıt olduğu yıldaki ÖSYS/YKS puanının en az %40'ı hesaplamaya dahil edilerek senato tarafından belirlenmiş olan kriterlere göre değerlendirilir ve ayrılan kontenjana göre geçiş sağlanır</a:t>
            </a:r>
            <a:r>
              <a:rPr lang="tr-TR" sz="2800" dirty="0" smtClean="0">
                <a:latin typeface="Times New Roman" pitchFamily="18" charset="0"/>
                <a:cs typeface="Times New Roman" pitchFamily="18" charset="0"/>
              </a:rPr>
              <a:t>. </a:t>
            </a:r>
            <a:r>
              <a:rPr lang="tr-TR" sz="2800" b="1" dirty="0" smtClean="0">
                <a:latin typeface="Times New Roman" pitchFamily="18" charset="0"/>
                <a:cs typeface="Times New Roman" pitchFamily="18" charset="0"/>
              </a:rPr>
              <a:t>(</a:t>
            </a:r>
            <a:r>
              <a:rPr lang="tr-TR" sz="2800" b="1" dirty="0">
                <a:latin typeface="Times New Roman" pitchFamily="18" charset="0"/>
                <a:cs typeface="Times New Roman" pitchFamily="18" charset="0"/>
              </a:rPr>
              <a:t>Değerlendirmeye esas puan = [(Adayın yerleştiği programdaki Merkezi Yerleştirme Puanı / Geçiş yapılmak istenilen programın ilgili yıldaki taban puanı) x 100 x 0,60] + [GANO x 0,40</a:t>
            </a:r>
            <a:r>
              <a:rPr lang="tr-TR" sz="2800" b="1" dirty="0" smtClean="0">
                <a:latin typeface="Times New Roman" pitchFamily="18" charset="0"/>
                <a:cs typeface="Times New Roman" pitchFamily="18" charset="0"/>
              </a:rPr>
              <a:t>] )</a:t>
            </a:r>
            <a:endParaRPr lang="tr-TR"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14952033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just">
              <a:buNone/>
            </a:pPr>
            <a:r>
              <a:rPr lang="tr-TR" sz="2800" dirty="0" smtClean="0">
                <a:latin typeface="Times New Roman" pitchFamily="18" charset="0"/>
                <a:cs typeface="Times New Roman" pitchFamily="18" charset="0"/>
              </a:rPr>
              <a:t>* Diploma </a:t>
            </a:r>
            <a:r>
              <a:rPr lang="tr-TR" sz="2800" dirty="0">
                <a:latin typeface="Times New Roman" pitchFamily="18" charset="0"/>
                <a:cs typeface="Times New Roman" pitchFamily="18" charset="0"/>
              </a:rPr>
              <a:t>programına yatay geçiş yerleştirme işlemleri yükseköğretim kurumlarının ilgili yönetim kurulu kararı üzerine yapılır</a:t>
            </a:r>
            <a:r>
              <a:rPr lang="tr-TR" sz="2800" dirty="0" smtClean="0">
                <a:latin typeface="Times New Roman" pitchFamily="18" charset="0"/>
                <a:cs typeface="Times New Roman" pitchFamily="18" charset="0"/>
              </a:rPr>
              <a:t>. </a:t>
            </a:r>
          </a:p>
          <a:p>
            <a:pPr marL="0" indent="0" algn="just">
              <a:buNone/>
            </a:pPr>
            <a:r>
              <a:rPr lang="tr-TR" sz="2800" dirty="0" smtClean="0">
                <a:latin typeface="Times New Roman" pitchFamily="18" charset="0"/>
                <a:cs typeface="Times New Roman" pitchFamily="18" charset="0"/>
              </a:rPr>
              <a:t>*</a:t>
            </a:r>
            <a:r>
              <a:rPr lang="tr-TR" sz="2800" dirty="0">
                <a:latin typeface="Times New Roman" pitchFamily="18" charset="0"/>
                <a:cs typeface="Times New Roman" pitchFamily="18" charset="0"/>
              </a:rPr>
              <a:t>Kayıt dondurmuş olmak, yatay geçiş hakkından yararlanmak için engel teşkil etmez</a:t>
            </a:r>
            <a:r>
              <a:rPr lang="tr-TR" sz="2800" dirty="0" smtClean="0">
                <a:latin typeface="Times New Roman" pitchFamily="18" charset="0"/>
                <a:cs typeface="Times New Roman" pitchFamily="18" charset="0"/>
              </a:rPr>
              <a:t>.</a:t>
            </a:r>
          </a:p>
          <a:p>
            <a:pPr marL="0" indent="0" algn="just">
              <a:buNone/>
            </a:pPr>
            <a:endParaRPr lang="tr-TR" sz="2800" dirty="0">
              <a:latin typeface="Times New Roman" pitchFamily="18" charset="0"/>
              <a:cs typeface="Times New Roman" pitchFamily="18" charset="0"/>
            </a:endParaRPr>
          </a:p>
          <a:p>
            <a:pPr marL="0" indent="0" algn="just">
              <a:buNone/>
            </a:pPr>
            <a:r>
              <a:rPr lang="tr-TR" sz="2800" dirty="0" smtClean="0">
                <a:latin typeface="Times New Roman" pitchFamily="18" charset="0"/>
                <a:cs typeface="Times New Roman" pitchFamily="18" charset="0"/>
              </a:rPr>
              <a:t>*</a:t>
            </a:r>
            <a:r>
              <a:rPr lang="tr-TR" sz="2800" dirty="0">
                <a:latin typeface="Times New Roman" pitchFamily="18" charset="0"/>
                <a:cs typeface="Times New Roman" pitchFamily="18" charset="0"/>
              </a:rPr>
              <a:t>Dörtlü veya yüzlü sisteme göre elde edilen başarı notlarının birbirine dönüştürülmesinde, Yükseköğretim Yürütme Kurulu tarafından </a:t>
            </a:r>
            <a:r>
              <a:rPr lang="tr-TR" sz="2800" dirty="0" smtClean="0">
                <a:latin typeface="Times New Roman" pitchFamily="18" charset="0"/>
                <a:cs typeface="Times New Roman" pitchFamily="18" charset="0"/>
              </a:rPr>
              <a:t>belirlenen </a:t>
            </a:r>
            <a:r>
              <a:rPr lang="tr-TR" sz="2800" dirty="0">
                <a:latin typeface="Times New Roman" pitchFamily="18" charset="0"/>
                <a:cs typeface="Times New Roman" pitchFamily="18" charset="0"/>
              </a:rPr>
              <a:t>dönüştürme tabloları kullanılır</a:t>
            </a:r>
            <a:r>
              <a:rPr lang="tr-TR" sz="2800" dirty="0" smtClean="0">
                <a:latin typeface="Times New Roman" pitchFamily="18" charset="0"/>
                <a:cs typeface="Times New Roman" pitchFamily="18" charset="0"/>
              </a:rPr>
              <a:t>.</a:t>
            </a:r>
          </a:p>
          <a:p>
            <a:pPr marL="0" indent="0" algn="just">
              <a:buNone/>
            </a:pPr>
            <a:endParaRPr lang="tr-TR" sz="2800" dirty="0">
              <a:latin typeface="Times New Roman" pitchFamily="18" charset="0"/>
              <a:cs typeface="Times New Roman" pitchFamily="18" charset="0"/>
            </a:endParaRPr>
          </a:p>
          <a:p>
            <a:pPr marL="0" indent="0" algn="just">
              <a:buNone/>
            </a:pPr>
            <a:r>
              <a:rPr lang="tr-TR" sz="2800" dirty="0" smtClean="0">
                <a:latin typeface="Times New Roman" pitchFamily="18" charset="0"/>
                <a:cs typeface="Times New Roman" pitchFamily="18" charset="0"/>
              </a:rPr>
              <a:t>*</a:t>
            </a:r>
            <a:r>
              <a:rPr lang="tr-TR" sz="2800" dirty="0">
                <a:latin typeface="Times New Roman" pitchFamily="18" charset="0"/>
                <a:cs typeface="Times New Roman" pitchFamily="18" charset="0"/>
              </a:rPr>
              <a:t>Başarı şartını taşıyan diğer adaylar başarı sırasına göre yedek aday olarak ilan edilir. Belirlenen süre içinde asıl adaylardan başvuru yapılmaması halinde sırayla yedekler çağrılır.</a:t>
            </a:r>
          </a:p>
        </p:txBody>
      </p:sp>
    </p:spTree>
    <p:extLst>
      <p:ext uri="{BB962C8B-B14F-4D97-AF65-F5344CB8AC3E}">
        <p14:creationId xmlns:p14="http://schemas.microsoft.com/office/powerpoint/2010/main" val="30634427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rmAutofit/>
          </a:bodyPr>
          <a:lstStyle/>
          <a:p>
            <a:pPr algn="just"/>
            <a:r>
              <a:rPr lang="tr-TR" sz="800" dirty="0" smtClean="0"/>
              <a:t>.</a:t>
            </a:r>
            <a:endParaRPr lang="tr-TR" sz="800" dirty="0"/>
          </a:p>
        </p:txBody>
      </p:sp>
      <p:sp>
        <p:nvSpPr>
          <p:cNvPr id="3" name="İçerik Yer Tutucusu 2"/>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rmAutofit lnSpcReduction="10000"/>
          </a:bodyPr>
          <a:lstStyle/>
          <a:p>
            <a:pPr marL="0" indent="0" algn="just">
              <a:buNone/>
            </a:pPr>
            <a:r>
              <a:rPr lang="tr-TR" dirty="0" smtClean="0"/>
              <a:t>*</a:t>
            </a:r>
            <a:r>
              <a:rPr lang="tr-TR" sz="2800" dirty="0">
                <a:latin typeface="Times New Roman" pitchFamily="18" charset="0"/>
                <a:cs typeface="Times New Roman" pitchFamily="18" charset="0"/>
              </a:rPr>
              <a:t>İlgili komisyonlar öğrencinin daha önceki dönemlerde aldığı dersler ile yatay geçiş yaptığı programın derslerini dikkate alarak, senatonun belirlediği esaslara göre öğrencinin hangi yarıyıla veya sınıfa intibak ettirileceğini tespit eder, varsa öğrencinin alması gereken ilave derslerden oluşan bir intibak programı ile muaf tutulması </a:t>
            </a:r>
            <a:r>
              <a:rPr lang="tr-TR" sz="2800" dirty="0" smtClean="0">
                <a:latin typeface="Times New Roman" pitchFamily="18" charset="0"/>
                <a:cs typeface="Times New Roman" pitchFamily="18" charset="0"/>
              </a:rPr>
              <a:t>gereken </a:t>
            </a:r>
            <a:r>
              <a:rPr lang="tr-TR" sz="2800" dirty="0">
                <a:latin typeface="Times New Roman" pitchFamily="18" charset="0"/>
                <a:cs typeface="Times New Roman" pitchFamily="18" charset="0"/>
              </a:rPr>
              <a:t>dersleri belirler</a:t>
            </a:r>
            <a:r>
              <a:rPr lang="tr-TR" sz="2800" dirty="0" smtClean="0">
                <a:latin typeface="Times New Roman" pitchFamily="18" charset="0"/>
                <a:cs typeface="Times New Roman" pitchFamily="18" charset="0"/>
              </a:rPr>
              <a:t>.</a:t>
            </a:r>
          </a:p>
          <a:p>
            <a:pPr marL="0" indent="0" algn="just">
              <a:buNone/>
            </a:pPr>
            <a:endParaRPr lang="tr-TR" sz="2800" dirty="0">
              <a:latin typeface="Times New Roman" pitchFamily="18" charset="0"/>
              <a:cs typeface="Times New Roman" pitchFamily="18" charset="0"/>
            </a:endParaRPr>
          </a:p>
          <a:p>
            <a:pPr marL="0" indent="0" algn="just">
              <a:buNone/>
            </a:pPr>
            <a:r>
              <a:rPr lang="tr-TR" sz="2800" dirty="0" smtClean="0">
                <a:latin typeface="Times New Roman" pitchFamily="18" charset="0"/>
                <a:cs typeface="Times New Roman" pitchFamily="18" charset="0"/>
              </a:rPr>
              <a:t>*</a:t>
            </a:r>
            <a:r>
              <a:rPr lang="tr-TR" sz="2800" dirty="0">
                <a:latin typeface="Times New Roman" pitchFamily="18" charset="0"/>
                <a:cs typeface="Times New Roman" pitchFamily="18" charset="0"/>
              </a:rPr>
              <a:t>İlgili yılda/dönemde yatay geçiş başvurusu kabul edilerek kayıt yaptıran ancak eğitim-öğretim dönemi başlamadan önce yatay geçiş hakkından vazgeçen öğrencilerin yatay geçiş işlemleri iptal edilir. Bu öğrenciler yatay geçiş yapmış öğrenci kabul edilmez ve yatay geçiş başvurusu yaptıkları yükseköğretim kurumuna geri dönerler. Bu öğrenciler yatay geçiş kaydını iptal ettirdikleri yıl/dönemde başka bir yükseköğretim kurumuna yatay geçiş hakkı elde etmeleri durumunda yatay geçiş yapabilirler.</a:t>
            </a:r>
          </a:p>
        </p:txBody>
      </p:sp>
    </p:spTree>
    <p:extLst>
      <p:ext uri="{BB962C8B-B14F-4D97-AF65-F5344CB8AC3E}">
        <p14:creationId xmlns:p14="http://schemas.microsoft.com/office/powerpoint/2010/main" val="1853722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latin typeface="Times New Roman" pitchFamily="18" charset="0"/>
                <a:cs typeface="Times New Roman" pitchFamily="18" charset="0"/>
              </a:rPr>
              <a:t>YATAY GEÇİŞ YÖNTEMLERİ</a:t>
            </a:r>
            <a:endParaRPr lang="tr-TR" b="1" dirty="0">
              <a:latin typeface="Times New Roman" pitchFamily="18" charset="0"/>
              <a:cs typeface="Times New Roman" pitchFamily="18" charset="0"/>
            </a:endParaRPr>
          </a:p>
        </p:txBody>
      </p:sp>
      <p:sp>
        <p:nvSpPr>
          <p:cNvPr id="3" name="İçerik Yer Tutucusu 2"/>
          <p:cNvSpPr>
            <a:spLocks noGrp="1"/>
          </p:cNvSpPr>
          <p:nvPr>
            <p:ph idx="1"/>
          </p:nvPr>
        </p:nvSpPr>
        <p:spPr/>
        <p:txBody>
          <a:bodyPr/>
          <a:lstStyle/>
          <a:p>
            <a:endParaRPr lang="tr-TR" b="1" dirty="0" smtClean="0">
              <a:latin typeface="Times New Roman" pitchFamily="18" charset="0"/>
              <a:cs typeface="Times New Roman" pitchFamily="18" charset="0"/>
            </a:endParaRPr>
          </a:p>
          <a:p>
            <a:r>
              <a:rPr lang="tr-TR" b="1" dirty="0" smtClean="0">
                <a:latin typeface="Times New Roman" pitchFamily="18" charset="0"/>
                <a:cs typeface="Times New Roman" pitchFamily="18" charset="0"/>
              </a:rPr>
              <a:t>1- KURUM İÇİ PROGRAMLAR ARASI</a:t>
            </a:r>
          </a:p>
          <a:p>
            <a:endParaRPr lang="tr-TR" b="1" dirty="0" smtClean="0">
              <a:latin typeface="Times New Roman" pitchFamily="18" charset="0"/>
              <a:cs typeface="Times New Roman" pitchFamily="18" charset="0"/>
            </a:endParaRPr>
          </a:p>
          <a:p>
            <a:r>
              <a:rPr lang="tr-TR" b="1" dirty="0" smtClean="0">
                <a:latin typeface="Times New Roman" pitchFamily="18" charset="0"/>
                <a:cs typeface="Times New Roman" pitchFamily="18" charset="0"/>
              </a:rPr>
              <a:t>2- KURUMLAR ARASI</a:t>
            </a:r>
          </a:p>
          <a:p>
            <a:endParaRPr lang="tr-TR" b="1" dirty="0" smtClean="0">
              <a:latin typeface="Times New Roman" pitchFamily="18" charset="0"/>
              <a:cs typeface="Times New Roman" pitchFamily="18" charset="0"/>
            </a:endParaRPr>
          </a:p>
          <a:p>
            <a:r>
              <a:rPr lang="tr-TR" b="1" dirty="0" smtClean="0">
                <a:latin typeface="Times New Roman" pitchFamily="18" charset="0"/>
                <a:cs typeface="Times New Roman" pitchFamily="18" charset="0"/>
              </a:rPr>
              <a:t>3-  MERKEZİ YERLEŞTİRME PUANI İLE  (EK MADDE-1)</a:t>
            </a:r>
            <a:endParaRPr lang="tr-TR" b="1" dirty="0">
              <a:latin typeface="Times New Roman" pitchFamily="18" charset="0"/>
              <a:cs typeface="Times New Roman" pitchFamily="18" charset="0"/>
            </a:endParaRPr>
          </a:p>
        </p:txBody>
      </p:sp>
    </p:spTree>
    <p:extLst>
      <p:ext uri="{BB962C8B-B14F-4D97-AF65-F5344CB8AC3E}">
        <p14:creationId xmlns:p14="http://schemas.microsoft.com/office/powerpoint/2010/main" val="20862544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0" y="6788"/>
            <a:ext cx="9144000" cy="6858000"/>
          </a:xfrm>
        </p:spPr>
        <p:style>
          <a:lnRef idx="1">
            <a:schemeClr val="accent2"/>
          </a:lnRef>
          <a:fillRef idx="2">
            <a:schemeClr val="accent2"/>
          </a:fillRef>
          <a:effectRef idx="1">
            <a:schemeClr val="accent2"/>
          </a:effectRef>
          <a:fontRef idx="minor">
            <a:schemeClr val="dk1"/>
          </a:fontRef>
        </p:style>
        <p:txBody>
          <a:bodyPr/>
          <a:lstStyle/>
          <a:p>
            <a:pPr algn="ctr"/>
            <a:endParaRPr lang="tr-TR" dirty="0" smtClean="0"/>
          </a:p>
          <a:p>
            <a:pPr marL="0" indent="0" algn="ctr">
              <a:buNone/>
            </a:pPr>
            <a:endParaRPr lang="tr-TR" dirty="0" smtClean="0"/>
          </a:p>
          <a:p>
            <a:pPr algn="ctr"/>
            <a:endParaRPr lang="tr-TR" dirty="0"/>
          </a:p>
          <a:p>
            <a:pPr marL="0" indent="0" algn="ctr">
              <a:buNone/>
            </a:pPr>
            <a:r>
              <a:rPr lang="tr-TR" sz="6000" b="1" dirty="0" smtClean="0">
                <a:latin typeface="Times New Roman" pitchFamily="18" charset="0"/>
                <a:cs typeface="Times New Roman" pitchFamily="18" charset="0"/>
              </a:rPr>
              <a:t>KURUM İÇİ </a:t>
            </a:r>
          </a:p>
          <a:p>
            <a:pPr marL="0" indent="0" algn="ctr">
              <a:buNone/>
            </a:pPr>
            <a:r>
              <a:rPr lang="tr-TR" sz="6000" b="1" dirty="0" smtClean="0">
                <a:latin typeface="Times New Roman" pitchFamily="18" charset="0"/>
                <a:cs typeface="Times New Roman" pitchFamily="18" charset="0"/>
              </a:rPr>
              <a:t>PROGRAMLAR ARASI </a:t>
            </a:r>
          </a:p>
          <a:p>
            <a:pPr marL="0" indent="0" algn="ctr">
              <a:buNone/>
            </a:pPr>
            <a:r>
              <a:rPr lang="tr-TR" sz="6000" b="1" dirty="0" smtClean="0">
                <a:latin typeface="Times New Roman" pitchFamily="18" charset="0"/>
                <a:cs typeface="Times New Roman" pitchFamily="18" charset="0"/>
              </a:rPr>
              <a:t>YATAY GEÇİŞ</a:t>
            </a:r>
            <a:endParaRPr lang="tr-TR" sz="6000" b="1" dirty="0">
              <a:latin typeface="Times New Roman" pitchFamily="18" charset="0"/>
              <a:cs typeface="Times New Roman" pitchFamily="18" charset="0"/>
            </a:endParaRPr>
          </a:p>
        </p:txBody>
      </p:sp>
    </p:spTree>
    <p:extLst>
      <p:ext uri="{BB962C8B-B14F-4D97-AF65-F5344CB8AC3E}">
        <p14:creationId xmlns:p14="http://schemas.microsoft.com/office/powerpoint/2010/main" val="6464593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0" y="0"/>
            <a:ext cx="9144000" cy="6858000"/>
          </a:xfrm>
        </p:spPr>
        <p:style>
          <a:lnRef idx="1">
            <a:schemeClr val="accent2"/>
          </a:lnRef>
          <a:fillRef idx="2">
            <a:schemeClr val="accent2"/>
          </a:fillRef>
          <a:effectRef idx="1">
            <a:schemeClr val="accent2"/>
          </a:effectRef>
          <a:fontRef idx="minor">
            <a:schemeClr val="dk1"/>
          </a:fontRef>
        </p:style>
        <p:txBody>
          <a:bodyPr>
            <a:normAutofit/>
          </a:bodyPr>
          <a:lstStyle/>
          <a:p>
            <a:pPr marL="0" indent="0" algn="just">
              <a:buNone/>
            </a:pPr>
            <a:r>
              <a:rPr lang="tr-TR" dirty="0" smtClean="0">
                <a:solidFill>
                  <a:srgbClr val="FF0000"/>
                </a:solidFill>
              </a:rPr>
              <a:t>* </a:t>
            </a:r>
            <a:r>
              <a:rPr lang="tr-TR" sz="2400" b="1" dirty="0">
                <a:latin typeface="Times New Roman" pitchFamily="18" charset="0"/>
                <a:cs typeface="Times New Roman" pitchFamily="18" charset="0"/>
              </a:rPr>
              <a:t>Bir öğrencinin kayıtlı olduğu yükseköğretim kurumu içindeki aynı düzeydeki diğer diploma programlarına </a:t>
            </a:r>
            <a:r>
              <a:rPr lang="tr-TR" sz="2400" b="1" dirty="0" smtClean="0">
                <a:latin typeface="Times New Roman" pitchFamily="18" charset="0"/>
                <a:cs typeface="Times New Roman" pitchFamily="18" charset="0"/>
              </a:rPr>
              <a:t>geçişini</a:t>
            </a:r>
            <a:r>
              <a:rPr lang="tr-TR" sz="2400" b="1" dirty="0">
                <a:latin typeface="Times New Roman" pitchFamily="18" charset="0"/>
                <a:cs typeface="Times New Roman" pitchFamily="18" charset="0"/>
              </a:rPr>
              <a:t> </a:t>
            </a:r>
            <a:r>
              <a:rPr lang="tr-TR" sz="2400" b="1" dirty="0" smtClean="0">
                <a:latin typeface="Times New Roman" pitchFamily="18" charset="0"/>
                <a:cs typeface="Times New Roman" pitchFamily="18" charset="0"/>
              </a:rPr>
              <a:t>ifade eder.</a:t>
            </a:r>
            <a:endParaRPr lang="tr-TR" sz="2400" b="1" dirty="0" smtClean="0">
              <a:solidFill>
                <a:srgbClr val="FF0000"/>
              </a:solidFill>
              <a:latin typeface="Times New Roman" pitchFamily="18" charset="0"/>
              <a:cs typeface="Times New Roman" pitchFamily="18" charset="0"/>
            </a:endParaRPr>
          </a:p>
          <a:p>
            <a:pPr marL="0" indent="0" algn="just">
              <a:buNone/>
            </a:pPr>
            <a:r>
              <a:rPr lang="tr-TR" dirty="0" smtClean="0">
                <a:solidFill>
                  <a:srgbClr val="FF0000"/>
                </a:solidFill>
              </a:rPr>
              <a:t>*</a:t>
            </a:r>
            <a:r>
              <a:rPr lang="tr-TR" sz="2400" b="1" dirty="0" smtClean="0">
                <a:latin typeface="Times New Roman" pitchFamily="18" charset="0"/>
                <a:cs typeface="Times New Roman" pitchFamily="18" charset="0"/>
              </a:rPr>
              <a:t>Bir </a:t>
            </a:r>
            <a:r>
              <a:rPr lang="tr-TR" sz="2400" b="1" dirty="0">
                <a:latin typeface="Times New Roman" pitchFamily="18" charset="0"/>
                <a:cs typeface="Times New Roman" pitchFamily="18" charset="0"/>
              </a:rPr>
              <a:t>fakülte, yüksekokul, konservatuvar veya meslek yüksekokulunun kendi bünyesindeki veya aynı üniversite içinde yer alan diğer fakülte, yüksekokul, konservatuvar veya meslek yüksekokulunun bünyesindeki eşdeğer düzeyde diploma programlarına ilgili yönetim kurulu tarafından belirlenen </a:t>
            </a:r>
            <a:r>
              <a:rPr lang="tr-TR" sz="2400" b="1" dirty="0" smtClean="0">
                <a:latin typeface="Times New Roman" pitchFamily="18" charset="0"/>
                <a:cs typeface="Times New Roman" pitchFamily="18" charset="0"/>
              </a:rPr>
              <a:t>kontenjanlar </a:t>
            </a:r>
            <a:r>
              <a:rPr lang="tr-TR" sz="2400" b="1" dirty="0">
                <a:latin typeface="Times New Roman" pitchFamily="18" charset="0"/>
                <a:cs typeface="Times New Roman" pitchFamily="18" charset="0"/>
              </a:rPr>
              <a:t>dahilinde yatay geçiş yapılabilir</a:t>
            </a:r>
            <a:r>
              <a:rPr lang="tr-TR" sz="2400" b="1" dirty="0" smtClean="0">
                <a:latin typeface="Times New Roman" pitchFamily="18" charset="0"/>
                <a:cs typeface="Times New Roman" pitchFamily="18" charset="0"/>
              </a:rPr>
              <a:t>. </a:t>
            </a:r>
          </a:p>
          <a:p>
            <a:pPr marL="0" indent="0" algn="just">
              <a:buNone/>
            </a:pPr>
            <a:endParaRPr lang="tr-TR" sz="2400" b="1" dirty="0" smtClean="0">
              <a:solidFill>
                <a:srgbClr val="FF0000"/>
              </a:solidFill>
              <a:latin typeface="Times New Roman" pitchFamily="18" charset="0"/>
              <a:cs typeface="Times New Roman" pitchFamily="18" charset="0"/>
            </a:endParaRPr>
          </a:p>
          <a:p>
            <a:pPr marL="0" indent="0" algn="just">
              <a:buNone/>
            </a:pPr>
            <a:r>
              <a:rPr lang="tr-TR" sz="2400" b="1" dirty="0" smtClean="0">
                <a:solidFill>
                  <a:srgbClr val="FF0000"/>
                </a:solidFill>
                <a:latin typeface="Times New Roman" pitchFamily="18" charset="0"/>
                <a:cs typeface="Times New Roman" pitchFamily="18" charset="0"/>
              </a:rPr>
              <a:t>*</a:t>
            </a:r>
            <a:r>
              <a:rPr lang="tr-TR" sz="2400" b="1" dirty="0">
                <a:latin typeface="Times New Roman" pitchFamily="18" charset="0"/>
                <a:cs typeface="Times New Roman" pitchFamily="18" charset="0"/>
              </a:rPr>
              <a:t>Hangi dönemlerde ve hangi diploma programları için kurum içi yatay geçiş kontenjanı belirleneceği, her bir diploma programı için ikinci yarıyıldan başlamak ve beşinci yarıyıl dahil olmak üzere, kontenjan ilan edilen her yıl için ÖSYM Kılavuzunda öngörülen öğrenci kontenjanının yıllık yüzde on beşini geçmeyecek biçimde dönemlere bölünerek ilgili yönetim kurulları tarafından karara bağlanır. </a:t>
            </a:r>
            <a:endParaRPr lang="tr-TR" sz="24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1523465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1051</TotalTime>
  <Words>2172</Words>
  <Application>Microsoft Office PowerPoint</Application>
  <PresentationFormat>Ekran Gösterisi (4:3)</PresentationFormat>
  <Paragraphs>180</Paragraphs>
  <Slides>32</Slides>
  <Notes>0</Notes>
  <HiddenSlides>0</HiddenSlides>
  <MMClips>0</MMClips>
  <ScaleCrop>false</ScaleCrop>
  <HeadingPairs>
    <vt:vector size="4" baseType="variant">
      <vt:variant>
        <vt:lpstr>Tema</vt:lpstr>
      </vt:variant>
      <vt:variant>
        <vt:i4>1</vt:i4>
      </vt:variant>
      <vt:variant>
        <vt:lpstr>Slayt Başlıkları</vt:lpstr>
      </vt:variant>
      <vt:variant>
        <vt:i4>32</vt:i4>
      </vt:variant>
    </vt:vector>
  </HeadingPairs>
  <TitlesOfParts>
    <vt:vector size="33" baseType="lpstr">
      <vt:lpstr>Ofis Teması</vt:lpstr>
      <vt:lpstr>YATAY GEÇİŞ</vt:lpstr>
      <vt:lpstr>PowerPoint Sunusu</vt:lpstr>
      <vt:lpstr>PowerPoint Sunusu</vt:lpstr>
      <vt:lpstr>.</vt:lpstr>
      <vt:lpstr>.</vt:lpstr>
      <vt:lpstr>.</vt:lpstr>
      <vt:lpstr>YATAY GEÇİŞ YÖNTEMLERİ</vt:lpstr>
      <vt:lpstr>PowerPoint Sunusu</vt:lpstr>
      <vt:lpstr>PowerPoint Sunusu</vt:lpstr>
      <vt:lpstr>.</vt:lpstr>
      <vt:lpstr>PowerPoint Sunusu</vt:lpstr>
      <vt:lpstr>PowerPoint Sunusu</vt:lpstr>
      <vt:lpstr>PowerPoint Sunusu</vt:lpstr>
      <vt:lpstr>.</vt:lpstr>
      <vt:lpstr>.</vt:lpstr>
      <vt:lpstr>.</vt:lpstr>
      <vt:lpstr>.</vt:lpstr>
      <vt:lpstr>.</vt:lpstr>
      <vt:lpstr>.</vt:lpstr>
      <vt:lpstr>.</vt:lpstr>
      <vt:lpstr>.</vt:lpstr>
      <vt:lpstr>.</vt:lpstr>
      <vt:lpstr>.</vt:lpstr>
      <vt:lpstr>.</vt:lpstr>
      <vt:lpstr>.</vt:lpstr>
      <vt:lpstr>.</vt:lpstr>
      <vt:lpstr>.</vt:lpstr>
      <vt:lpstr>.</vt:lpstr>
      <vt:lpstr>.</vt:lpstr>
      <vt:lpstr>.</vt:lpstr>
      <vt:lpstr>.</vt:lpstr>
      <vt:lpstr>.</vt:lpstr>
    </vt:vector>
  </TitlesOfParts>
  <Company>Oem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Arif</dc:creator>
  <cp:lastModifiedBy>Arif</cp:lastModifiedBy>
  <cp:revision>51</cp:revision>
  <dcterms:created xsi:type="dcterms:W3CDTF">2025-08-25T06:11:44Z</dcterms:created>
  <dcterms:modified xsi:type="dcterms:W3CDTF">2025-11-07T08:02:55Z</dcterms:modified>
</cp:coreProperties>
</file>